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charts/style9.xml" ContentType="application/vnd.ms-office.chartstyle+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colors9.xml" ContentType="application/vnd.ms-office.chartcolor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charts/colors7.xml" ContentType="application/vnd.ms-office.chartcolor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charts/style10.xml" ContentType="application/vnd.ms-office.chart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charts/style8.xml" ContentType="application/vnd.ms-office.chartstyl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charts/colors8.xml" ContentType="application/vnd.ms-office.chartcolor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charts/colors10.xml" ContentType="application/vnd.ms-office.chartcolorstyle+xml"/>
  <Override PartName="/ppt/charts/style7.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4"/>
    <p:sldMasterId id="2147483780" r:id="rId5"/>
    <p:sldMasterId id="2147483788" r:id="rId6"/>
  </p:sldMasterIdLst>
  <p:notesMasterIdLst>
    <p:notesMasterId r:id="rId35"/>
  </p:notesMasterIdLst>
  <p:handoutMasterIdLst>
    <p:handoutMasterId r:id="rId36"/>
  </p:handoutMasterIdLst>
  <p:sldIdLst>
    <p:sldId id="537" r:id="rId7"/>
    <p:sldId id="642" r:id="rId8"/>
    <p:sldId id="666" r:id="rId9"/>
    <p:sldId id="643" r:id="rId10"/>
    <p:sldId id="665" r:id="rId11"/>
    <p:sldId id="625" r:id="rId12"/>
    <p:sldId id="640" r:id="rId13"/>
    <p:sldId id="623" r:id="rId14"/>
    <p:sldId id="609" r:id="rId15"/>
    <p:sldId id="647" r:id="rId16"/>
    <p:sldId id="644" r:id="rId17"/>
    <p:sldId id="645" r:id="rId18"/>
    <p:sldId id="674" r:id="rId19"/>
    <p:sldId id="658" r:id="rId20"/>
    <p:sldId id="682" r:id="rId21"/>
    <p:sldId id="659" r:id="rId22"/>
    <p:sldId id="664" r:id="rId23"/>
    <p:sldId id="656" r:id="rId24"/>
    <p:sldId id="657" r:id="rId25"/>
    <p:sldId id="677" r:id="rId26"/>
    <p:sldId id="675" r:id="rId27"/>
    <p:sldId id="639" r:id="rId28"/>
    <p:sldId id="667" r:id="rId29"/>
    <p:sldId id="672" r:id="rId30"/>
    <p:sldId id="668" r:id="rId31"/>
    <p:sldId id="669" r:id="rId32"/>
    <p:sldId id="560" r:id="rId33"/>
    <p:sldId id="681"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792" userDrawn="1">
          <p15:clr>
            <a:srgbClr val="A4A3A4"/>
          </p15:clr>
        </p15:guide>
        <p15:guide id="3" pos="2568" userDrawn="1">
          <p15:clr>
            <a:srgbClr val="A4A3A4"/>
          </p15:clr>
        </p15:guide>
        <p15:guide id="4" pos="1272" userDrawn="1">
          <p15:clr>
            <a:srgbClr val="A4A3A4"/>
          </p15:clr>
        </p15:guide>
        <p15:guide id="5" orient="horz" pos="2136" userDrawn="1">
          <p15:clr>
            <a:srgbClr val="A4A3A4"/>
          </p15:clr>
        </p15:guide>
        <p15:guide id="6" orient="horz" pos="3576"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CB5E6"/>
    <a:srgbClr val="00B5CC"/>
    <a:srgbClr val="2A3017"/>
    <a:srgbClr val="7E7E84"/>
    <a:srgbClr val="8BCAFF"/>
    <a:srgbClr val="9CFBA6"/>
    <a:srgbClr val="1E1D22"/>
    <a:srgbClr val="ADCEFA"/>
    <a:srgbClr val="AECDFA"/>
    <a:srgbClr val="A8C9F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5" autoAdjust="0"/>
    <p:restoredTop sz="73753" autoAdjust="0"/>
  </p:normalViewPr>
  <p:slideViewPr>
    <p:cSldViewPr snapToGrid="0" snapToObjects="1" showGuides="1">
      <p:cViewPr>
        <p:scale>
          <a:sx n="80" d="100"/>
          <a:sy n="80" d="100"/>
        </p:scale>
        <p:origin x="-1301" y="-115"/>
      </p:cViewPr>
      <p:guideLst>
        <p:guide orient="horz" pos="1602"/>
        <p:guide orient="horz" pos="2682"/>
        <p:guide pos="792"/>
        <p:guide pos="2568"/>
        <p:guide pos="1272"/>
      </p:guideLst>
    </p:cSldViewPr>
  </p:slideViewPr>
  <p:notesTextViewPr>
    <p:cViewPr>
      <p:scale>
        <a:sx n="85" d="100"/>
        <a:sy n="85" d="100"/>
      </p:scale>
      <p:origin x="0" y="0"/>
    </p:cViewPr>
  </p:notesTextViewPr>
  <p:sorterViewPr>
    <p:cViewPr>
      <p:scale>
        <a:sx n="98" d="100"/>
        <a:sy n="98" d="100"/>
      </p:scale>
      <p:origin x="0" y="1003"/>
    </p:cViewPr>
  </p:sorterViewPr>
  <p:notesViewPr>
    <p:cSldViewPr snapToGrid="0" snapToObjects="1" showGuides="1">
      <p:cViewPr varScale="1">
        <p:scale>
          <a:sx n="116" d="100"/>
          <a:sy n="116" d="100"/>
        </p:scale>
        <p:origin x="-4176"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Microsoft_Office_Excel_Worksheet4.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6.9444444444444531E-2"/>
          <c:y val="5.208333333333337E-2"/>
          <c:w val="0.87847222222222199"/>
          <c:h val="0.87847222222222199"/>
        </c:manualLayout>
      </c:layout>
      <c:doughnutChart>
        <c:varyColors val="1"/>
        <c:firstSliceAng val="315"/>
        <c:holeSize val="35"/>
      </c:doughnutChart>
      <c:spPr>
        <a:noFill/>
        <a:ln>
          <a:noFill/>
        </a:ln>
        <a:effectLst/>
      </c:spPr>
    </c:plotArea>
    <c:plotVisOnly val="1"/>
    <c:dispBlanksAs val="zero"/>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6.9444444444444531E-2"/>
          <c:y val="5.208333333333337E-2"/>
          <c:w val="0.87847222222222199"/>
          <c:h val="0.87847222222222199"/>
        </c:manualLayout>
      </c:layout>
      <c:doughnutChart>
        <c:varyColors val="1"/>
        <c:firstSliceAng val="15"/>
        <c:holeSize val="35"/>
      </c:doughnutChart>
      <c:spPr>
        <a:noFill/>
        <a:ln>
          <a:noFill/>
        </a:ln>
        <a:effectLst/>
      </c:spPr>
    </c:plotArea>
    <c:plotVisOnly val="1"/>
    <c:dispBlanksAs val="zero"/>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6.9444444444444531E-2"/>
          <c:y val="5.208333333333337E-2"/>
          <c:w val="0.87847222222222199"/>
          <c:h val="0.87847222222222199"/>
        </c:manualLayout>
      </c:layout>
      <c:doughnutChart>
        <c:varyColors val="1"/>
        <c:firstSliceAng val="65"/>
        <c:holeSize val="35"/>
      </c:doughnutChart>
      <c:spPr>
        <a:noFill/>
        <a:ln>
          <a:noFill/>
        </a:ln>
        <a:effectLst/>
      </c:spPr>
    </c:plotArea>
    <c:plotVisOnly val="1"/>
    <c:dispBlanksAs val="zero"/>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6.9444444444444531E-2"/>
          <c:y val="5.208333333333337E-2"/>
          <c:w val="0.87847222222222199"/>
          <c:h val="0.87847222222222199"/>
        </c:manualLayout>
      </c:layout>
      <c:doughnutChart>
        <c:varyColors val="1"/>
        <c:firstSliceAng val="265"/>
        <c:holeSize val="35"/>
      </c:doughnutChart>
      <c:spPr>
        <a:noFill/>
        <a:ln>
          <a:noFill/>
        </a:ln>
        <a:effectLst/>
      </c:spPr>
    </c:plotArea>
    <c:plotVisOnly val="1"/>
    <c:dispBlanksAs val="zero"/>
  </c:chart>
  <c:spPr>
    <a:noFill/>
    <a:ln>
      <a:noFill/>
    </a:ln>
    <a:effectLst/>
  </c:spPr>
  <c:txPr>
    <a:bodyPr/>
    <a:lstStyle/>
    <a:p>
      <a:pPr>
        <a:defRPr/>
      </a:pPr>
      <a:endParaRPr lang="en-US"/>
    </a:p>
  </c:txPr>
  <c:externalData r:id="rId1"/>
</c:chartSpac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322728-172F-4D1B-BC83-DB9C109F3357}" type="doc">
      <dgm:prSet loTypeId="urn:microsoft.com/office/officeart/2005/8/layout/chart3" loCatId="relationship" qsTypeId="urn:microsoft.com/office/officeart/2005/8/quickstyle/simple1" qsCatId="simple" csTypeId="urn:microsoft.com/office/officeart/2005/8/colors/accent1_2" csCatId="accent1" phldr="1"/>
      <dgm:spPr/>
    </dgm:pt>
    <dgm:pt modelId="{9192DC5A-A81A-4CA7-B46E-ECD7EB225755}">
      <dgm:prSet phldrT="[Text]"/>
      <dgm:spPr>
        <a:solidFill>
          <a:schemeClr val="accent5"/>
        </a:solidFill>
      </dgm:spPr>
      <dgm:t>
        <a:bodyPr/>
        <a:lstStyle/>
        <a:p>
          <a:r>
            <a:rPr lang="en-US" dirty="0" smtClean="0"/>
            <a:t>Price</a:t>
          </a:r>
        </a:p>
      </dgm:t>
    </dgm:pt>
    <dgm:pt modelId="{0F85B9EB-A304-4E48-B199-C634B8CEDC31}" type="parTrans" cxnId="{A0AB857B-C2E3-4F2C-8F2C-414729219F3E}">
      <dgm:prSet/>
      <dgm:spPr/>
      <dgm:t>
        <a:bodyPr/>
        <a:lstStyle/>
        <a:p>
          <a:endParaRPr lang="en-US"/>
        </a:p>
      </dgm:t>
    </dgm:pt>
    <dgm:pt modelId="{37F588DB-C24B-46BF-9337-3964C6DAADD4}" type="sibTrans" cxnId="{A0AB857B-C2E3-4F2C-8F2C-414729219F3E}">
      <dgm:prSet/>
      <dgm:spPr/>
      <dgm:t>
        <a:bodyPr/>
        <a:lstStyle/>
        <a:p>
          <a:endParaRPr lang="en-US"/>
        </a:p>
      </dgm:t>
    </dgm:pt>
    <dgm:pt modelId="{EC97ECC7-B404-4318-9DB4-B21236E9E1BB}">
      <dgm:prSet phldrT="[Text]"/>
      <dgm:spPr>
        <a:solidFill>
          <a:schemeClr val="accent5"/>
        </a:solidFill>
      </dgm:spPr>
      <dgm:t>
        <a:bodyPr/>
        <a:lstStyle/>
        <a:p>
          <a:r>
            <a:rPr lang="en-US" dirty="0" smtClean="0"/>
            <a:t>Merchandising</a:t>
          </a:r>
          <a:endParaRPr lang="en-US" dirty="0"/>
        </a:p>
      </dgm:t>
    </dgm:pt>
    <dgm:pt modelId="{8DABB527-189F-4C8E-80FA-FD87F798AD71}" type="parTrans" cxnId="{FBA43B45-75B2-4020-962B-2DE283CE71EC}">
      <dgm:prSet/>
      <dgm:spPr/>
      <dgm:t>
        <a:bodyPr/>
        <a:lstStyle/>
        <a:p>
          <a:endParaRPr lang="en-US"/>
        </a:p>
      </dgm:t>
    </dgm:pt>
    <dgm:pt modelId="{EEAAFCBC-CE68-4D1C-85E4-06907F18CC9C}" type="sibTrans" cxnId="{FBA43B45-75B2-4020-962B-2DE283CE71EC}">
      <dgm:prSet/>
      <dgm:spPr/>
      <dgm:t>
        <a:bodyPr/>
        <a:lstStyle/>
        <a:p>
          <a:endParaRPr lang="en-US"/>
        </a:p>
      </dgm:t>
    </dgm:pt>
    <dgm:pt modelId="{220E1ED0-AFEA-4A73-AD6E-D3518D2B1B88}">
      <dgm:prSet phldrT="[Text]"/>
      <dgm:spPr>
        <a:solidFill>
          <a:schemeClr val="accent5"/>
        </a:solidFill>
      </dgm:spPr>
      <dgm:t>
        <a:bodyPr/>
        <a:lstStyle/>
        <a:p>
          <a:r>
            <a:rPr lang="en-US" dirty="0" smtClean="0"/>
            <a:t>Trust</a:t>
          </a:r>
          <a:endParaRPr lang="en-US" dirty="0"/>
        </a:p>
      </dgm:t>
    </dgm:pt>
    <dgm:pt modelId="{63963FDB-3BAC-4358-9B4B-E9A18F6D137E}" type="parTrans" cxnId="{E2F9A667-4DD8-426C-A486-3E223F5EA18C}">
      <dgm:prSet/>
      <dgm:spPr/>
      <dgm:t>
        <a:bodyPr/>
        <a:lstStyle/>
        <a:p>
          <a:endParaRPr lang="en-US"/>
        </a:p>
      </dgm:t>
    </dgm:pt>
    <dgm:pt modelId="{D0A22A9D-D037-4F55-A3A4-2A2F110EC430}" type="sibTrans" cxnId="{E2F9A667-4DD8-426C-A486-3E223F5EA18C}">
      <dgm:prSet/>
      <dgm:spPr/>
      <dgm:t>
        <a:bodyPr/>
        <a:lstStyle/>
        <a:p>
          <a:endParaRPr lang="en-US"/>
        </a:p>
      </dgm:t>
    </dgm:pt>
    <dgm:pt modelId="{D99D7DAB-B88F-4E72-BA6D-F92A79C3CECD}">
      <dgm:prSet phldrT="[Text]"/>
      <dgm:spPr>
        <a:solidFill>
          <a:schemeClr val="accent5"/>
        </a:solidFill>
      </dgm:spPr>
      <dgm:t>
        <a:bodyPr/>
        <a:lstStyle/>
        <a:p>
          <a:r>
            <a:rPr lang="en-US" dirty="0" smtClean="0"/>
            <a:t>Label confusion</a:t>
          </a:r>
          <a:endParaRPr lang="en-US" dirty="0"/>
        </a:p>
      </dgm:t>
    </dgm:pt>
    <dgm:pt modelId="{CA2AEBCF-2A05-4740-818E-EF15301356AC}" type="parTrans" cxnId="{49F0947A-B70A-4725-B8BA-D2BF2EC8D89D}">
      <dgm:prSet/>
      <dgm:spPr/>
      <dgm:t>
        <a:bodyPr/>
        <a:lstStyle/>
        <a:p>
          <a:endParaRPr lang="en-US"/>
        </a:p>
      </dgm:t>
    </dgm:pt>
    <dgm:pt modelId="{B78C8B71-AEBE-4514-A58C-766CD81B0533}" type="sibTrans" cxnId="{49F0947A-B70A-4725-B8BA-D2BF2EC8D89D}">
      <dgm:prSet/>
      <dgm:spPr/>
      <dgm:t>
        <a:bodyPr/>
        <a:lstStyle/>
        <a:p>
          <a:endParaRPr lang="en-US"/>
        </a:p>
      </dgm:t>
    </dgm:pt>
    <dgm:pt modelId="{D18E60DF-59CD-4258-9B7D-308F4248D31B}">
      <dgm:prSet phldrT="[Text]"/>
      <dgm:spPr>
        <a:solidFill>
          <a:schemeClr val="accent5"/>
        </a:solidFill>
      </dgm:spPr>
      <dgm:t>
        <a:bodyPr/>
        <a:lstStyle/>
        <a:p>
          <a:r>
            <a:rPr lang="en-US" dirty="0" smtClean="0"/>
            <a:t>Not worth it</a:t>
          </a:r>
          <a:endParaRPr lang="en-US" dirty="0"/>
        </a:p>
      </dgm:t>
    </dgm:pt>
    <dgm:pt modelId="{03D21B71-4E0A-4006-B724-5E889BA049DF}" type="parTrans" cxnId="{B57D4674-0580-4E1D-9061-96991E26E3E0}">
      <dgm:prSet/>
      <dgm:spPr/>
      <dgm:t>
        <a:bodyPr/>
        <a:lstStyle/>
        <a:p>
          <a:endParaRPr lang="en-US"/>
        </a:p>
      </dgm:t>
    </dgm:pt>
    <dgm:pt modelId="{0543335D-9640-46E0-B09B-A92144DACF39}" type="sibTrans" cxnId="{B57D4674-0580-4E1D-9061-96991E26E3E0}">
      <dgm:prSet/>
      <dgm:spPr/>
      <dgm:t>
        <a:bodyPr/>
        <a:lstStyle/>
        <a:p>
          <a:endParaRPr lang="en-US"/>
        </a:p>
      </dgm:t>
    </dgm:pt>
    <dgm:pt modelId="{9D5603A2-A511-4DF6-8B88-8003DE8948C7}">
      <dgm:prSet phldrT="[Text]"/>
      <dgm:spPr>
        <a:solidFill>
          <a:schemeClr val="accent5"/>
        </a:solidFill>
      </dgm:spPr>
      <dgm:t>
        <a:bodyPr/>
        <a:lstStyle/>
        <a:p>
          <a:r>
            <a:rPr lang="en-US" dirty="0" smtClean="0"/>
            <a:t>Availability</a:t>
          </a:r>
          <a:endParaRPr lang="en-US" dirty="0"/>
        </a:p>
      </dgm:t>
    </dgm:pt>
    <dgm:pt modelId="{BD8219EE-8F04-4BCB-B64D-E04215058AFC}" type="parTrans" cxnId="{D2CF7321-650A-4985-8AAE-2443CE15CCA1}">
      <dgm:prSet/>
      <dgm:spPr/>
      <dgm:t>
        <a:bodyPr/>
        <a:lstStyle/>
        <a:p>
          <a:endParaRPr lang="en-US"/>
        </a:p>
      </dgm:t>
    </dgm:pt>
    <dgm:pt modelId="{A97F32B9-9992-4FBD-BD28-6E5C99358880}" type="sibTrans" cxnId="{D2CF7321-650A-4985-8AAE-2443CE15CCA1}">
      <dgm:prSet/>
      <dgm:spPr/>
      <dgm:t>
        <a:bodyPr/>
        <a:lstStyle/>
        <a:p>
          <a:endParaRPr lang="en-US"/>
        </a:p>
      </dgm:t>
    </dgm:pt>
    <dgm:pt modelId="{5E41807A-54FD-453D-AFD4-B033E893689A}" type="pres">
      <dgm:prSet presAssocID="{BD322728-172F-4D1B-BC83-DB9C109F3357}" presName="compositeShape" presStyleCnt="0">
        <dgm:presLayoutVars>
          <dgm:chMax val="7"/>
          <dgm:dir/>
          <dgm:resizeHandles val="exact"/>
        </dgm:presLayoutVars>
      </dgm:prSet>
      <dgm:spPr/>
    </dgm:pt>
    <dgm:pt modelId="{E64BEFD5-2609-41BD-98FE-B96854C439A2}" type="pres">
      <dgm:prSet presAssocID="{BD322728-172F-4D1B-BC83-DB9C109F3357}" presName="wedge1" presStyleLbl="node1" presStyleIdx="0" presStyleCnt="6"/>
      <dgm:spPr/>
      <dgm:t>
        <a:bodyPr/>
        <a:lstStyle/>
        <a:p>
          <a:endParaRPr lang="en-US"/>
        </a:p>
      </dgm:t>
    </dgm:pt>
    <dgm:pt modelId="{AF7FF5FE-FEE3-4C61-8F53-52AC63163ACE}" type="pres">
      <dgm:prSet presAssocID="{BD322728-172F-4D1B-BC83-DB9C109F3357}" presName="wedge1Tx" presStyleLbl="node1" presStyleIdx="0" presStyleCnt="6">
        <dgm:presLayoutVars>
          <dgm:chMax val="0"/>
          <dgm:chPref val="0"/>
          <dgm:bulletEnabled val="1"/>
        </dgm:presLayoutVars>
      </dgm:prSet>
      <dgm:spPr/>
      <dgm:t>
        <a:bodyPr/>
        <a:lstStyle/>
        <a:p>
          <a:endParaRPr lang="en-US"/>
        </a:p>
      </dgm:t>
    </dgm:pt>
    <dgm:pt modelId="{2CA70992-7098-42CF-8B5F-31F6E03179C4}" type="pres">
      <dgm:prSet presAssocID="{BD322728-172F-4D1B-BC83-DB9C109F3357}" presName="wedge2" presStyleLbl="node1" presStyleIdx="1" presStyleCnt="6" custLinFactNeighborX="411"/>
      <dgm:spPr/>
      <dgm:t>
        <a:bodyPr/>
        <a:lstStyle/>
        <a:p>
          <a:endParaRPr lang="en-US"/>
        </a:p>
      </dgm:t>
    </dgm:pt>
    <dgm:pt modelId="{38079958-0C33-4498-A7C8-C3C1DEB33B32}" type="pres">
      <dgm:prSet presAssocID="{BD322728-172F-4D1B-BC83-DB9C109F3357}" presName="wedge2Tx" presStyleLbl="node1" presStyleIdx="1" presStyleCnt="6">
        <dgm:presLayoutVars>
          <dgm:chMax val="0"/>
          <dgm:chPref val="0"/>
          <dgm:bulletEnabled val="1"/>
        </dgm:presLayoutVars>
      </dgm:prSet>
      <dgm:spPr/>
      <dgm:t>
        <a:bodyPr/>
        <a:lstStyle/>
        <a:p>
          <a:endParaRPr lang="en-US"/>
        </a:p>
      </dgm:t>
    </dgm:pt>
    <dgm:pt modelId="{00023BC4-95C5-4990-A9EB-ACF91341A200}" type="pres">
      <dgm:prSet presAssocID="{BD322728-172F-4D1B-BC83-DB9C109F3357}" presName="wedge3" presStyleLbl="node1" presStyleIdx="2" presStyleCnt="6"/>
      <dgm:spPr/>
      <dgm:t>
        <a:bodyPr/>
        <a:lstStyle/>
        <a:p>
          <a:endParaRPr lang="en-US"/>
        </a:p>
      </dgm:t>
    </dgm:pt>
    <dgm:pt modelId="{EE01229E-15BE-482A-9267-CF793DFF4E36}" type="pres">
      <dgm:prSet presAssocID="{BD322728-172F-4D1B-BC83-DB9C109F3357}" presName="wedge3Tx" presStyleLbl="node1" presStyleIdx="2" presStyleCnt="6">
        <dgm:presLayoutVars>
          <dgm:chMax val="0"/>
          <dgm:chPref val="0"/>
          <dgm:bulletEnabled val="1"/>
        </dgm:presLayoutVars>
      </dgm:prSet>
      <dgm:spPr/>
      <dgm:t>
        <a:bodyPr/>
        <a:lstStyle/>
        <a:p>
          <a:endParaRPr lang="en-US"/>
        </a:p>
      </dgm:t>
    </dgm:pt>
    <dgm:pt modelId="{A0BC4EDC-755A-4C79-9FD0-11133DB19D66}" type="pres">
      <dgm:prSet presAssocID="{BD322728-172F-4D1B-BC83-DB9C109F3357}" presName="wedge4" presStyleLbl="node1" presStyleIdx="3" presStyleCnt="6"/>
      <dgm:spPr/>
      <dgm:t>
        <a:bodyPr/>
        <a:lstStyle/>
        <a:p>
          <a:endParaRPr lang="en-US"/>
        </a:p>
      </dgm:t>
    </dgm:pt>
    <dgm:pt modelId="{A5460242-8D24-47E5-A67A-BB3824032BAF}" type="pres">
      <dgm:prSet presAssocID="{BD322728-172F-4D1B-BC83-DB9C109F3357}" presName="wedge4Tx" presStyleLbl="node1" presStyleIdx="3" presStyleCnt="6">
        <dgm:presLayoutVars>
          <dgm:chMax val="0"/>
          <dgm:chPref val="0"/>
          <dgm:bulletEnabled val="1"/>
        </dgm:presLayoutVars>
      </dgm:prSet>
      <dgm:spPr/>
      <dgm:t>
        <a:bodyPr/>
        <a:lstStyle/>
        <a:p>
          <a:endParaRPr lang="en-US"/>
        </a:p>
      </dgm:t>
    </dgm:pt>
    <dgm:pt modelId="{DE8391BC-2BCE-4DBF-AB5C-253C992B90AC}" type="pres">
      <dgm:prSet presAssocID="{BD322728-172F-4D1B-BC83-DB9C109F3357}" presName="wedge5" presStyleLbl="node1" presStyleIdx="4" presStyleCnt="6"/>
      <dgm:spPr/>
      <dgm:t>
        <a:bodyPr/>
        <a:lstStyle/>
        <a:p>
          <a:endParaRPr lang="en-US"/>
        </a:p>
      </dgm:t>
    </dgm:pt>
    <dgm:pt modelId="{D05D525B-1E44-4666-87A1-6EF81E9BAF5B}" type="pres">
      <dgm:prSet presAssocID="{BD322728-172F-4D1B-BC83-DB9C109F3357}" presName="wedge5Tx" presStyleLbl="node1" presStyleIdx="4" presStyleCnt="6">
        <dgm:presLayoutVars>
          <dgm:chMax val="0"/>
          <dgm:chPref val="0"/>
          <dgm:bulletEnabled val="1"/>
        </dgm:presLayoutVars>
      </dgm:prSet>
      <dgm:spPr/>
      <dgm:t>
        <a:bodyPr/>
        <a:lstStyle/>
        <a:p>
          <a:endParaRPr lang="en-US"/>
        </a:p>
      </dgm:t>
    </dgm:pt>
    <dgm:pt modelId="{DEFBEB20-AE0B-4648-82C3-B54C8ED06212}" type="pres">
      <dgm:prSet presAssocID="{BD322728-172F-4D1B-BC83-DB9C109F3357}" presName="wedge6" presStyleLbl="node1" presStyleIdx="5" presStyleCnt="6"/>
      <dgm:spPr/>
      <dgm:t>
        <a:bodyPr/>
        <a:lstStyle/>
        <a:p>
          <a:endParaRPr lang="en-US"/>
        </a:p>
      </dgm:t>
    </dgm:pt>
    <dgm:pt modelId="{955961B1-9AEA-42A1-87B9-DD7744D7E283}" type="pres">
      <dgm:prSet presAssocID="{BD322728-172F-4D1B-BC83-DB9C109F3357}" presName="wedge6Tx" presStyleLbl="node1" presStyleIdx="5" presStyleCnt="6">
        <dgm:presLayoutVars>
          <dgm:chMax val="0"/>
          <dgm:chPref val="0"/>
          <dgm:bulletEnabled val="1"/>
        </dgm:presLayoutVars>
      </dgm:prSet>
      <dgm:spPr/>
      <dgm:t>
        <a:bodyPr/>
        <a:lstStyle/>
        <a:p>
          <a:endParaRPr lang="en-US"/>
        </a:p>
      </dgm:t>
    </dgm:pt>
  </dgm:ptLst>
  <dgm:cxnLst>
    <dgm:cxn modelId="{987E3E86-C414-4B9E-9474-0FFEFDDFF324}" type="presOf" srcId="{9192DC5A-A81A-4CA7-B46E-ECD7EB225755}" destId="{AF7FF5FE-FEE3-4C61-8F53-52AC63163ACE}" srcOrd="1" destOrd="0" presId="urn:microsoft.com/office/officeart/2005/8/layout/chart3"/>
    <dgm:cxn modelId="{FBA43B45-75B2-4020-962B-2DE283CE71EC}" srcId="{BD322728-172F-4D1B-BC83-DB9C109F3357}" destId="{EC97ECC7-B404-4318-9DB4-B21236E9E1BB}" srcOrd="1" destOrd="0" parTransId="{8DABB527-189F-4C8E-80FA-FD87F798AD71}" sibTransId="{EEAAFCBC-CE68-4D1C-85E4-06907F18CC9C}"/>
    <dgm:cxn modelId="{36E300DD-A24F-4E18-BC14-BD667F1883FD}" type="presOf" srcId="{220E1ED0-AFEA-4A73-AD6E-D3518D2B1B88}" destId="{A5460242-8D24-47E5-A67A-BB3824032BAF}" srcOrd="1" destOrd="0" presId="urn:microsoft.com/office/officeart/2005/8/layout/chart3"/>
    <dgm:cxn modelId="{2707CAC1-A3C8-4257-87E9-28E465C9C0BF}" type="presOf" srcId="{EC97ECC7-B404-4318-9DB4-B21236E9E1BB}" destId="{38079958-0C33-4498-A7C8-C3C1DEB33B32}" srcOrd="1" destOrd="0" presId="urn:microsoft.com/office/officeart/2005/8/layout/chart3"/>
    <dgm:cxn modelId="{C4BEBF4A-2D26-4326-B4D3-4B28F916CEBB}" type="presOf" srcId="{220E1ED0-AFEA-4A73-AD6E-D3518D2B1B88}" destId="{A0BC4EDC-755A-4C79-9FD0-11133DB19D66}" srcOrd="0" destOrd="0" presId="urn:microsoft.com/office/officeart/2005/8/layout/chart3"/>
    <dgm:cxn modelId="{65526254-368A-442A-A251-85C9BF24B7C0}" type="presOf" srcId="{D18E60DF-59CD-4258-9B7D-308F4248D31B}" destId="{DEFBEB20-AE0B-4648-82C3-B54C8ED06212}" srcOrd="0" destOrd="0" presId="urn:microsoft.com/office/officeart/2005/8/layout/chart3"/>
    <dgm:cxn modelId="{442FDA02-AA41-4BB7-BAE8-7BED32DF4A57}" type="presOf" srcId="{EC97ECC7-B404-4318-9DB4-B21236E9E1BB}" destId="{2CA70992-7098-42CF-8B5F-31F6E03179C4}" srcOrd="0" destOrd="0" presId="urn:microsoft.com/office/officeart/2005/8/layout/chart3"/>
    <dgm:cxn modelId="{B57D4674-0580-4E1D-9061-96991E26E3E0}" srcId="{BD322728-172F-4D1B-BC83-DB9C109F3357}" destId="{D18E60DF-59CD-4258-9B7D-308F4248D31B}" srcOrd="5" destOrd="0" parTransId="{03D21B71-4E0A-4006-B724-5E889BA049DF}" sibTransId="{0543335D-9640-46E0-B09B-A92144DACF39}"/>
    <dgm:cxn modelId="{30DEF77A-6D4D-4338-B202-46C49C3B8001}" type="presOf" srcId="{D18E60DF-59CD-4258-9B7D-308F4248D31B}" destId="{955961B1-9AEA-42A1-87B9-DD7744D7E283}" srcOrd="1" destOrd="0" presId="urn:microsoft.com/office/officeart/2005/8/layout/chart3"/>
    <dgm:cxn modelId="{E2F9A667-4DD8-426C-A486-3E223F5EA18C}" srcId="{BD322728-172F-4D1B-BC83-DB9C109F3357}" destId="{220E1ED0-AFEA-4A73-AD6E-D3518D2B1B88}" srcOrd="3" destOrd="0" parTransId="{63963FDB-3BAC-4358-9B4B-E9A18F6D137E}" sibTransId="{D0A22A9D-D037-4F55-A3A4-2A2F110EC430}"/>
    <dgm:cxn modelId="{20139FCF-776D-4003-8082-4BCE51D63DE2}" type="presOf" srcId="{D99D7DAB-B88F-4E72-BA6D-F92A79C3CECD}" destId="{DE8391BC-2BCE-4DBF-AB5C-253C992B90AC}" srcOrd="0" destOrd="0" presId="urn:microsoft.com/office/officeart/2005/8/layout/chart3"/>
    <dgm:cxn modelId="{D2CF7321-650A-4985-8AAE-2443CE15CCA1}" srcId="{BD322728-172F-4D1B-BC83-DB9C109F3357}" destId="{9D5603A2-A511-4DF6-8B88-8003DE8948C7}" srcOrd="2" destOrd="0" parTransId="{BD8219EE-8F04-4BCB-B64D-E04215058AFC}" sibTransId="{A97F32B9-9992-4FBD-BD28-6E5C99358880}"/>
    <dgm:cxn modelId="{3BA041BC-6E6E-4630-AC88-99198E0E85F8}" type="presOf" srcId="{9D5603A2-A511-4DF6-8B88-8003DE8948C7}" destId="{EE01229E-15BE-482A-9267-CF793DFF4E36}" srcOrd="1" destOrd="0" presId="urn:microsoft.com/office/officeart/2005/8/layout/chart3"/>
    <dgm:cxn modelId="{DF111F6E-3A79-4829-9412-48F557AF6FEB}" type="presOf" srcId="{BD322728-172F-4D1B-BC83-DB9C109F3357}" destId="{5E41807A-54FD-453D-AFD4-B033E893689A}" srcOrd="0" destOrd="0" presId="urn:microsoft.com/office/officeart/2005/8/layout/chart3"/>
    <dgm:cxn modelId="{566E497F-C51C-4063-BB38-D3E289FA713B}" type="presOf" srcId="{9192DC5A-A81A-4CA7-B46E-ECD7EB225755}" destId="{E64BEFD5-2609-41BD-98FE-B96854C439A2}" srcOrd="0" destOrd="0" presId="urn:microsoft.com/office/officeart/2005/8/layout/chart3"/>
    <dgm:cxn modelId="{B2D7DC34-784F-4338-85F3-5878B88399AB}" type="presOf" srcId="{9D5603A2-A511-4DF6-8B88-8003DE8948C7}" destId="{00023BC4-95C5-4990-A9EB-ACF91341A200}" srcOrd="0" destOrd="0" presId="urn:microsoft.com/office/officeart/2005/8/layout/chart3"/>
    <dgm:cxn modelId="{49F0947A-B70A-4725-B8BA-D2BF2EC8D89D}" srcId="{BD322728-172F-4D1B-BC83-DB9C109F3357}" destId="{D99D7DAB-B88F-4E72-BA6D-F92A79C3CECD}" srcOrd="4" destOrd="0" parTransId="{CA2AEBCF-2A05-4740-818E-EF15301356AC}" sibTransId="{B78C8B71-AEBE-4514-A58C-766CD81B0533}"/>
    <dgm:cxn modelId="{A0AB857B-C2E3-4F2C-8F2C-414729219F3E}" srcId="{BD322728-172F-4D1B-BC83-DB9C109F3357}" destId="{9192DC5A-A81A-4CA7-B46E-ECD7EB225755}" srcOrd="0" destOrd="0" parTransId="{0F85B9EB-A304-4E48-B199-C634B8CEDC31}" sibTransId="{37F588DB-C24B-46BF-9337-3964C6DAADD4}"/>
    <dgm:cxn modelId="{AC6897B3-CD27-477F-AA71-31B7AFCA57C6}" type="presOf" srcId="{D99D7DAB-B88F-4E72-BA6D-F92A79C3CECD}" destId="{D05D525B-1E44-4666-87A1-6EF81E9BAF5B}" srcOrd="1" destOrd="0" presId="urn:microsoft.com/office/officeart/2005/8/layout/chart3"/>
    <dgm:cxn modelId="{7DA2A3B6-8D9C-4A23-BC55-617108DEB277}" type="presParOf" srcId="{5E41807A-54FD-453D-AFD4-B033E893689A}" destId="{E64BEFD5-2609-41BD-98FE-B96854C439A2}" srcOrd="0" destOrd="0" presId="urn:microsoft.com/office/officeart/2005/8/layout/chart3"/>
    <dgm:cxn modelId="{54E34B0D-BF3A-44AF-8A30-67B1671D9646}" type="presParOf" srcId="{5E41807A-54FD-453D-AFD4-B033E893689A}" destId="{AF7FF5FE-FEE3-4C61-8F53-52AC63163ACE}" srcOrd="1" destOrd="0" presId="urn:microsoft.com/office/officeart/2005/8/layout/chart3"/>
    <dgm:cxn modelId="{A2F96E11-E0CE-41E7-A358-4A6C82006C4E}" type="presParOf" srcId="{5E41807A-54FD-453D-AFD4-B033E893689A}" destId="{2CA70992-7098-42CF-8B5F-31F6E03179C4}" srcOrd="2" destOrd="0" presId="urn:microsoft.com/office/officeart/2005/8/layout/chart3"/>
    <dgm:cxn modelId="{EDF2C4D1-E752-48D3-B159-B92EE1679199}" type="presParOf" srcId="{5E41807A-54FD-453D-AFD4-B033E893689A}" destId="{38079958-0C33-4498-A7C8-C3C1DEB33B32}" srcOrd="3" destOrd="0" presId="urn:microsoft.com/office/officeart/2005/8/layout/chart3"/>
    <dgm:cxn modelId="{198D501B-5FBC-4018-AE79-FA5933CD9904}" type="presParOf" srcId="{5E41807A-54FD-453D-AFD4-B033E893689A}" destId="{00023BC4-95C5-4990-A9EB-ACF91341A200}" srcOrd="4" destOrd="0" presId="urn:microsoft.com/office/officeart/2005/8/layout/chart3"/>
    <dgm:cxn modelId="{46575ABB-8969-4952-8720-4111B7E921F3}" type="presParOf" srcId="{5E41807A-54FD-453D-AFD4-B033E893689A}" destId="{EE01229E-15BE-482A-9267-CF793DFF4E36}" srcOrd="5" destOrd="0" presId="urn:microsoft.com/office/officeart/2005/8/layout/chart3"/>
    <dgm:cxn modelId="{1BBC0024-3770-4793-A1AB-25A172B62310}" type="presParOf" srcId="{5E41807A-54FD-453D-AFD4-B033E893689A}" destId="{A0BC4EDC-755A-4C79-9FD0-11133DB19D66}" srcOrd="6" destOrd="0" presId="urn:microsoft.com/office/officeart/2005/8/layout/chart3"/>
    <dgm:cxn modelId="{0B39CED0-C93B-4863-BC26-4E9AA2FCA153}" type="presParOf" srcId="{5E41807A-54FD-453D-AFD4-B033E893689A}" destId="{A5460242-8D24-47E5-A67A-BB3824032BAF}" srcOrd="7" destOrd="0" presId="urn:microsoft.com/office/officeart/2005/8/layout/chart3"/>
    <dgm:cxn modelId="{D98A2F45-B679-4407-AD4B-12875688D650}" type="presParOf" srcId="{5E41807A-54FD-453D-AFD4-B033E893689A}" destId="{DE8391BC-2BCE-4DBF-AB5C-253C992B90AC}" srcOrd="8" destOrd="0" presId="urn:microsoft.com/office/officeart/2005/8/layout/chart3"/>
    <dgm:cxn modelId="{B174D5A3-A7E6-4235-A556-BD39D142A2B8}" type="presParOf" srcId="{5E41807A-54FD-453D-AFD4-B033E893689A}" destId="{D05D525B-1E44-4666-87A1-6EF81E9BAF5B}" srcOrd="9" destOrd="0" presId="urn:microsoft.com/office/officeart/2005/8/layout/chart3"/>
    <dgm:cxn modelId="{7BF23CE7-E024-41FC-8CB5-EF53C100407A}" type="presParOf" srcId="{5E41807A-54FD-453D-AFD4-B033E893689A}" destId="{DEFBEB20-AE0B-4648-82C3-B54C8ED06212}" srcOrd="10" destOrd="0" presId="urn:microsoft.com/office/officeart/2005/8/layout/chart3"/>
    <dgm:cxn modelId="{DDE731E8-CA2A-41EC-9254-78BD9BA64033}" type="presParOf" srcId="{5E41807A-54FD-453D-AFD4-B033E893689A}" destId="{955961B1-9AEA-42A1-87B9-DD7744D7E283}" srcOrd="11" destOrd="0" presId="urn:microsoft.com/office/officeart/2005/8/layout/char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4BEFD5-2609-41BD-98FE-B96854C439A2}">
      <dsp:nvSpPr>
        <dsp:cNvPr id="0" name=""/>
        <dsp:cNvSpPr/>
      </dsp:nvSpPr>
      <dsp:spPr>
        <a:xfrm>
          <a:off x="1805940" y="177850"/>
          <a:ext cx="2560320" cy="2560320"/>
        </a:xfrm>
        <a:prstGeom prst="pie">
          <a:avLst>
            <a:gd name="adj1" fmla="val 16200000"/>
            <a:gd name="adj2" fmla="val 1980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Price</a:t>
          </a:r>
        </a:p>
      </dsp:txBody>
      <dsp:txXfrm>
        <a:off x="3113532" y="452170"/>
        <a:ext cx="746760" cy="548640"/>
      </dsp:txXfrm>
    </dsp:sp>
    <dsp:sp modelId="{2CA70992-7098-42CF-8B5F-31F6E03179C4}">
      <dsp:nvSpPr>
        <dsp:cNvPr id="0" name=""/>
        <dsp:cNvSpPr/>
      </dsp:nvSpPr>
      <dsp:spPr>
        <a:xfrm>
          <a:off x="1740262" y="309829"/>
          <a:ext cx="2560320" cy="2560320"/>
        </a:xfrm>
        <a:prstGeom prst="pie">
          <a:avLst>
            <a:gd name="adj1" fmla="val 19800000"/>
            <a:gd name="adj2" fmla="val 180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Merchandising</a:t>
          </a:r>
          <a:endParaRPr lang="en-US" sz="900" kern="1200" dirty="0"/>
        </a:p>
      </dsp:txBody>
      <dsp:txXfrm>
        <a:off x="3492862" y="1330909"/>
        <a:ext cx="774192" cy="518160"/>
      </dsp:txXfrm>
    </dsp:sp>
    <dsp:sp modelId="{00023BC4-95C5-4990-A9EB-ACF91341A200}">
      <dsp:nvSpPr>
        <dsp:cNvPr id="0" name=""/>
        <dsp:cNvSpPr/>
      </dsp:nvSpPr>
      <dsp:spPr>
        <a:xfrm>
          <a:off x="1729740" y="309829"/>
          <a:ext cx="2560320" cy="2560320"/>
        </a:xfrm>
        <a:prstGeom prst="pie">
          <a:avLst>
            <a:gd name="adj1" fmla="val 1800000"/>
            <a:gd name="adj2" fmla="val 540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Availability</a:t>
          </a:r>
          <a:endParaRPr lang="en-US" sz="900" kern="1200" dirty="0"/>
        </a:p>
      </dsp:txBody>
      <dsp:txXfrm>
        <a:off x="3037332" y="2047189"/>
        <a:ext cx="746760" cy="548640"/>
      </dsp:txXfrm>
    </dsp:sp>
    <dsp:sp modelId="{A0BC4EDC-755A-4C79-9FD0-11133DB19D66}">
      <dsp:nvSpPr>
        <dsp:cNvPr id="0" name=""/>
        <dsp:cNvSpPr/>
      </dsp:nvSpPr>
      <dsp:spPr>
        <a:xfrm>
          <a:off x="1729740" y="309829"/>
          <a:ext cx="2560320" cy="2560320"/>
        </a:xfrm>
        <a:prstGeom prst="pie">
          <a:avLst>
            <a:gd name="adj1" fmla="val 5400000"/>
            <a:gd name="adj2" fmla="val 900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Trust</a:t>
          </a:r>
          <a:endParaRPr lang="en-US" sz="900" kern="1200" dirty="0"/>
        </a:p>
      </dsp:txBody>
      <dsp:txXfrm>
        <a:off x="2235708" y="2047189"/>
        <a:ext cx="746760" cy="548640"/>
      </dsp:txXfrm>
    </dsp:sp>
    <dsp:sp modelId="{DE8391BC-2BCE-4DBF-AB5C-253C992B90AC}">
      <dsp:nvSpPr>
        <dsp:cNvPr id="0" name=""/>
        <dsp:cNvSpPr/>
      </dsp:nvSpPr>
      <dsp:spPr>
        <a:xfrm>
          <a:off x="1729740" y="309829"/>
          <a:ext cx="2560320" cy="2560320"/>
        </a:xfrm>
        <a:prstGeom prst="pie">
          <a:avLst>
            <a:gd name="adj1" fmla="val 9000000"/>
            <a:gd name="adj2" fmla="val 1260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Label confusion</a:t>
          </a:r>
          <a:endParaRPr lang="en-US" sz="900" kern="1200" dirty="0"/>
        </a:p>
      </dsp:txBody>
      <dsp:txXfrm>
        <a:off x="1769364" y="1330909"/>
        <a:ext cx="774192" cy="518160"/>
      </dsp:txXfrm>
    </dsp:sp>
    <dsp:sp modelId="{DEFBEB20-AE0B-4648-82C3-B54C8ED06212}">
      <dsp:nvSpPr>
        <dsp:cNvPr id="0" name=""/>
        <dsp:cNvSpPr/>
      </dsp:nvSpPr>
      <dsp:spPr>
        <a:xfrm>
          <a:off x="1729740" y="309829"/>
          <a:ext cx="2560320" cy="2560320"/>
        </a:xfrm>
        <a:prstGeom prst="pie">
          <a:avLst>
            <a:gd name="adj1" fmla="val 12600000"/>
            <a:gd name="adj2" fmla="val 1620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Not worth it</a:t>
          </a:r>
          <a:endParaRPr lang="en-US" sz="900" kern="1200" dirty="0"/>
        </a:p>
      </dsp:txBody>
      <dsp:txXfrm>
        <a:off x="2235708" y="584149"/>
        <a:ext cx="746760" cy="54864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5B2FEE-F78C-CF4C-AD49-55F2F7A95A46}" type="datetimeFigureOut">
              <a:rPr lang="en-US" smtClean="0"/>
              <a:pPr/>
              <a:t>7/10/2015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9F2B6B-071C-044E-BB92-E2C91A70922A}" type="slidenum">
              <a:rPr lang="en-US" smtClean="0"/>
              <a:pPr/>
              <a:t>‹#›</a:t>
            </a:fld>
            <a:endParaRPr lang="en-US"/>
          </a:p>
        </p:txBody>
      </p:sp>
    </p:spTree>
    <p:extLst>
      <p:ext uri="{BB962C8B-B14F-4D97-AF65-F5344CB8AC3E}">
        <p14:creationId xmlns="" xmlns:p14="http://schemas.microsoft.com/office/powerpoint/2010/main" val="3735001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80C112-7678-4E41-8B70-04DEA91DC9CC}" type="datetimeFigureOut">
              <a:rPr lang="en-US" smtClean="0"/>
              <a:pPr/>
              <a:t>7/10/2015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F78257-7588-E14D-A08C-1D0C37A1E5AB}" type="slidenum">
              <a:rPr lang="en-US" smtClean="0"/>
              <a:pPr/>
              <a:t>‹#›</a:t>
            </a:fld>
            <a:endParaRPr lang="en-US"/>
          </a:p>
        </p:txBody>
      </p:sp>
    </p:spTree>
    <p:extLst>
      <p:ext uri="{BB962C8B-B14F-4D97-AF65-F5344CB8AC3E}">
        <p14:creationId xmlns="" xmlns:p14="http://schemas.microsoft.com/office/powerpoint/2010/main" val="13140008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 xmlns:p14="http://schemas.microsoft.com/office/powerpoint/2010/main" val="3150773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 xmlns:p14="http://schemas.microsoft.com/office/powerpoint/2010/main" val="1950655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Price increases are driving shoppers away</a:t>
            </a:r>
            <a:r>
              <a:rPr lang="en-US" baseline="0" dirty="0" smtClean="0"/>
              <a:t> from The meat case</a:t>
            </a:r>
          </a:p>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buFont typeface="Arial" pitchFamily="34" charset="0"/>
              <a:buChar char="•"/>
            </a:pPr>
            <a:r>
              <a:rPr lang="en-US" dirty="0" smtClean="0"/>
              <a:t>Ad Circular count change is down except for ground Turkey</a:t>
            </a:r>
          </a:p>
          <a:p>
            <a:pPr>
              <a:lnSpc>
                <a:spcPct val="150000"/>
              </a:lnSpc>
              <a:buFont typeface="Arial" pitchFamily="34" charset="0"/>
              <a:buChar char="•"/>
            </a:pPr>
            <a:r>
              <a:rPr lang="en-US" dirty="0" smtClean="0"/>
              <a:t>The</a:t>
            </a:r>
            <a:r>
              <a:rPr lang="en-US" baseline="0" dirty="0" smtClean="0"/>
              <a:t> volume sold on promotion is down except for Chicken Planned Occasions</a:t>
            </a:r>
          </a:p>
          <a:p>
            <a:pPr>
              <a:lnSpc>
                <a:spcPct val="150000"/>
              </a:lnSpc>
              <a:buFont typeface="Arial" pitchFamily="34" charset="0"/>
              <a:buChar char="•"/>
            </a:pPr>
            <a:r>
              <a:rPr lang="en-US" baseline="0" dirty="0" smtClean="0"/>
              <a:t>The volume % lift on Promotion Chg </a:t>
            </a:r>
            <a:r>
              <a:rPr lang="en-US" baseline="0" dirty="0" err="1" smtClean="0"/>
              <a:t>vs</a:t>
            </a:r>
            <a:r>
              <a:rPr lang="en-US" baseline="0" dirty="0" smtClean="0"/>
              <a:t> YAGO is down for Beef Pork and Ground Turkey</a:t>
            </a:r>
          </a:p>
          <a:p>
            <a:pPr>
              <a:lnSpc>
                <a:spcPct val="150000"/>
              </a:lnSpc>
              <a:buFont typeface="Arial" pitchFamily="34" charset="0"/>
              <a:buChar char="•"/>
            </a:pPr>
            <a:r>
              <a:rPr lang="en-US" baseline="0" dirty="0" smtClean="0"/>
              <a:t>Promo Retail Change </a:t>
            </a:r>
            <a:r>
              <a:rPr lang="en-US" baseline="0" dirty="0" err="1" smtClean="0"/>
              <a:t>vs</a:t>
            </a:r>
            <a:r>
              <a:rPr lang="en-US" baseline="0" dirty="0" smtClean="0"/>
              <a:t> a YAGO is up.  The cost are higher on every protein and retailers cant afford to have deep discounted items.</a:t>
            </a:r>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 xmlns:p14="http://schemas.microsoft.com/office/powerpoint/2010/main" val="1950655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 xmlns:p14="http://schemas.microsoft.com/office/powerpoint/2010/main" val="1247806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 xmlns:p14="http://schemas.microsoft.com/office/powerpoint/2010/main" val="1247806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 xmlns:p14="http://schemas.microsoft.com/office/powerpoint/2010/main" val="1247806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 xmlns:p14="http://schemas.microsoft.com/office/powerpoint/2010/main" val="1247806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 xmlns:p14="http://schemas.microsoft.com/office/powerpoint/2010/main" val="1247806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 xmlns:p14="http://schemas.microsoft.com/office/powerpoint/2010/main" val="124780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F78257-7588-E14D-A08C-1D0C37A1E5A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 xmlns:p14="http://schemas.microsoft.com/office/powerpoint/2010/main" val="1247806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 xmlns:p14="http://schemas.microsoft.com/office/powerpoint/2010/main" val="1950655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Value</a:t>
            </a:r>
            <a:r>
              <a:rPr lang="en-US" baseline="0" dirty="0" smtClean="0"/>
              <a:t> re-defined—money but also value for the money…is it worth it?</a:t>
            </a:r>
          </a:p>
          <a:p>
            <a:r>
              <a:rPr lang="en-US" baseline="0" dirty="0" smtClean="0"/>
              <a:t>Informed shopping – internet, mobile –shopper very informed</a:t>
            </a:r>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 xmlns:p14="http://schemas.microsoft.com/office/powerpoint/2010/main" val="551028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buFont typeface="+mj-lt"/>
              <a:buAutoNum type="arabicPeriod"/>
              <a:defRPr/>
            </a:pPr>
            <a:r>
              <a:rPr lang="en-US" sz="1200" dirty="0" smtClean="0"/>
              <a:t>Book </a:t>
            </a:r>
            <a:r>
              <a:rPr lang="en-US" sz="1200" dirty="0" err="1" smtClean="0"/>
              <a:t>Kogi</a:t>
            </a:r>
            <a:r>
              <a:rPr lang="en-US" sz="1200" dirty="0" smtClean="0"/>
              <a:t>- Korean Brand </a:t>
            </a:r>
            <a:r>
              <a:rPr lang="en-US" sz="1200" dirty="0" err="1" smtClean="0"/>
              <a:t>Seasame</a:t>
            </a:r>
            <a:r>
              <a:rPr lang="en-US" sz="1200" dirty="0" smtClean="0"/>
              <a:t> marinated Boneless Beef Ribs. Est. #4858  Supplier/ Golden West Food Group</a:t>
            </a:r>
          </a:p>
          <a:p>
            <a:pPr marL="457200" indent="-457200">
              <a:buFont typeface="+mj-lt"/>
              <a:buAutoNum type="arabicPeriod"/>
              <a:defRPr/>
            </a:pPr>
            <a:r>
              <a:rPr lang="en-US" sz="1200" dirty="0" smtClean="0"/>
              <a:t>Curry Chicken Tenders Est. #4858 Supplier/ Golden West Food Group</a:t>
            </a:r>
          </a:p>
          <a:p>
            <a:pPr marL="457200" indent="-457200">
              <a:buFont typeface="+mj-lt"/>
              <a:buAutoNum type="arabicPeriod"/>
              <a:defRPr/>
            </a:pPr>
            <a:r>
              <a:rPr lang="en-US" sz="1200" dirty="0" smtClean="0"/>
              <a:t>Steakhouse Seasoned Beef Filet Mignon Roast Est. #8264 Supplier/ Richwood Meat Co, Inc.</a:t>
            </a:r>
          </a:p>
          <a:p>
            <a:pPr marL="457200" indent="-457200">
              <a:buFont typeface="+mj-lt"/>
              <a:buAutoNum type="arabicPeriod"/>
              <a:defRPr/>
            </a:pPr>
            <a:r>
              <a:rPr lang="en-US" sz="1200" dirty="0" smtClean="0"/>
              <a:t>Hawaiian Style Boneless Beef Short Ribs Est. # 2880 Supplier/ Specialty Branded Products</a:t>
            </a:r>
          </a:p>
          <a:p>
            <a:pPr marL="457200" indent="-457200">
              <a:buFont typeface="+mj-lt"/>
              <a:buAutoNum type="arabicPeriod"/>
              <a:defRPr/>
            </a:pPr>
            <a:r>
              <a:rPr lang="en-US" sz="1200" dirty="0" smtClean="0"/>
              <a:t>Herb &amp; Garlic Seasoned Sirloin Steak </a:t>
            </a:r>
            <a:r>
              <a:rPr lang="en-US" sz="1200" dirty="0" err="1" smtClean="0"/>
              <a:t>chim</a:t>
            </a:r>
            <a:r>
              <a:rPr lang="en-US" sz="1200" dirty="0" smtClean="0"/>
              <a:t> </a:t>
            </a:r>
            <a:r>
              <a:rPr lang="en-US" sz="1200" dirty="0" err="1" smtClean="0"/>
              <a:t>churri</a:t>
            </a:r>
            <a:r>
              <a:rPr lang="en-US" sz="1200" dirty="0" smtClean="0"/>
              <a:t> sauce Est. #4858 Supplier/ Golden West Food Group</a:t>
            </a:r>
          </a:p>
          <a:p>
            <a:pPr marL="457200" indent="-457200">
              <a:buFont typeface="+mj-lt"/>
              <a:buAutoNum type="arabicPeriod"/>
              <a:defRPr/>
            </a:pPr>
            <a:r>
              <a:rPr lang="en-US" sz="1200" dirty="0" smtClean="0"/>
              <a:t>Pesto Genovese Chicken Breast sliced in half </a:t>
            </a:r>
            <a:r>
              <a:rPr lang="en-US" sz="1200" dirty="0" err="1" smtClean="0"/>
              <a:t>scallopini</a:t>
            </a:r>
            <a:r>
              <a:rPr lang="en-US" sz="1200" dirty="0" smtClean="0"/>
              <a:t> style Est. #4858 Supplier/ Golden West Food Group</a:t>
            </a:r>
          </a:p>
          <a:p>
            <a:pPr marL="457200" indent="-457200">
              <a:buFont typeface="+mj-lt"/>
              <a:buAutoNum type="arabicPeriod"/>
              <a:defRPr/>
            </a:pPr>
            <a:r>
              <a:rPr lang="en-US" sz="1200" dirty="0" err="1" smtClean="0"/>
              <a:t>Pollo</a:t>
            </a:r>
            <a:r>
              <a:rPr lang="en-US" sz="1200" dirty="0" smtClean="0"/>
              <a:t> </a:t>
            </a:r>
            <a:r>
              <a:rPr lang="en-US" sz="1200" dirty="0" err="1" smtClean="0"/>
              <a:t>Asado</a:t>
            </a:r>
            <a:r>
              <a:rPr lang="en-US" sz="1200" dirty="0" smtClean="0"/>
              <a:t> </a:t>
            </a:r>
            <a:r>
              <a:rPr lang="en-US" sz="1200" dirty="0" err="1" smtClean="0"/>
              <a:t>Autentico</a:t>
            </a:r>
            <a:r>
              <a:rPr lang="en-US" sz="1200" dirty="0" smtClean="0"/>
              <a:t> Seasoned thinly sliced chicken breast meat. Est. #4858 Supplier/ Golden West Food Group</a:t>
            </a:r>
          </a:p>
          <a:p>
            <a:pPr marL="457200" indent="-457200">
              <a:buFont typeface="+mj-lt"/>
              <a:buAutoNum type="arabicPeriod"/>
              <a:defRPr/>
            </a:pPr>
            <a:r>
              <a:rPr lang="en-US" sz="1200" dirty="0" smtClean="0"/>
              <a:t>Carne </a:t>
            </a:r>
            <a:r>
              <a:rPr lang="en-US" sz="1200" dirty="0" err="1" smtClean="0"/>
              <a:t>Asado</a:t>
            </a:r>
            <a:r>
              <a:rPr lang="en-US" sz="1200" dirty="0" smtClean="0"/>
              <a:t> </a:t>
            </a:r>
            <a:r>
              <a:rPr lang="en-US" sz="1200" dirty="0" err="1" smtClean="0"/>
              <a:t>Autentico</a:t>
            </a:r>
            <a:r>
              <a:rPr lang="en-US" sz="1200" dirty="0" smtClean="0"/>
              <a:t> thinly sliced beef sirloin for carne </a:t>
            </a:r>
            <a:r>
              <a:rPr lang="en-US" sz="1200" dirty="0" err="1" smtClean="0"/>
              <a:t>asado</a:t>
            </a:r>
            <a:r>
              <a:rPr lang="en-US" sz="1200" dirty="0" smtClean="0"/>
              <a:t> seasoned with </a:t>
            </a:r>
            <a:r>
              <a:rPr lang="en-US" sz="1200" dirty="0" err="1" smtClean="0"/>
              <a:t>autentico</a:t>
            </a:r>
            <a:r>
              <a:rPr lang="en-US" sz="1200" dirty="0" smtClean="0"/>
              <a:t> recipe. Est.# 4858 Supplier/ Golden West Food Group</a:t>
            </a:r>
          </a:p>
          <a:p>
            <a:pPr marL="457200" indent="-457200">
              <a:buFont typeface="+mj-lt"/>
              <a:buAutoNum type="arabicPeriod"/>
              <a:defRPr/>
            </a:pPr>
            <a:r>
              <a:rPr lang="en-US" sz="1200" dirty="0" smtClean="0"/>
              <a:t>Santa Maria Boneless Beef Tri-Tip Roast. Est. #8264 Supplier/ Richwood Meat Co, Inc.</a:t>
            </a:r>
          </a:p>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F78257-7588-E14D-A08C-1D0C37A1E5A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 xmlns:p14="http://schemas.microsoft.com/office/powerpoint/2010/main" val="2617854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F78257-7588-E14D-A08C-1D0C37A1E5AB}"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This is a summary of key services from our individual business units.</a:t>
            </a:r>
          </a:p>
          <a:p>
            <a:pPr>
              <a:spcBef>
                <a:spcPct val="0"/>
              </a:spcBef>
            </a:pPr>
            <a:endParaRPr lang="en-US" dirty="0" smtClean="0"/>
          </a:p>
          <a:p>
            <a:pPr>
              <a:spcBef>
                <a:spcPct val="0"/>
              </a:spcBef>
            </a:pPr>
            <a:r>
              <a:rPr lang="en-US" b="1" dirty="0" smtClean="0"/>
              <a:t>Private Brand Development: </a:t>
            </a:r>
            <a:r>
              <a:rPr lang="en-US" b="0" dirty="0" smtClean="0"/>
              <a:t>Brand Strategy, Category analytics, product sourcing</a:t>
            </a:r>
          </a:p>
          <a:p>
            <a:pPr>
              <a:spcBef>
                <a:spcPct val="0"/>
              </a:spcBef>
            </a:pPr>
            <a:endParaRPr lang="en-US" b="0" dirty="0" smtClean="0"/>
          </a:p>
          <a:p>
            <a:pPr>
              <a:spcBef>
                <a:spcPct val="0"/>
              </a:spcBef>
            </a:pPr>
            <a:r>
              <a:rPr lang="en-US" b="1" dirty="0" smtClean="0"/>
              <a:t>Galileo: </a:t>
            </a:r>
            <a:r>
              <a:rPr lang="en-US" b="0" dirty="0" smtClean="0"/>
              <a:t>Brand &amp; packaging design</a:t>
            </a:r>
            <a:r>
              <a:rPr lang="en-US" b="0" baseline="0" dirty="0" smtClean="0"/>
              <a:t> &amp; </a:t>
            </a:r>
            <a:r>
              <a:rPr lang="en-US" b="0" dirty="0" smtClean="0"/>
              <a:t>marketing</a:t>
            </a:r>
          </a:p>
          <a:p>
            <a:pPr>
              <a:spcBef>
                <a:spcPct val="0"/>
              </a:spcBef>
            </a:pPr>
            <a:endParaRPr lang="en-US" b="0" dirty="0" smtClean="0"/>
          </a:p>
          <a:p>
            <a:pPr>
              <a:spcBef>
                <a:spcPct val="0"/>
              </a:spcBef>
            </a:pPr>
            <a:r>
              <a:rPr lang="en-US" b="1" dirty="0" smtClean="0"/>
              <a:t>Omni:</a:t>
            </a:r>
            <a:r>
              <a:rPr lang="en-US" b="1" baseline="0" dirty="0" smtClean="0"/>
              <a:t> </a:t>
            </a:r>
            <a:r>
              <a:rPr lang="en-US" b="0" baseline="0" dirty="0" smtClean="0"/>
              <a:t>Global Importing &amp; Exporting, Global distribution, Logistics, Supplier sourcing &amp; quality assurance</a:t>
            </a:r>
          </a:p>
          <a:p>
            <a:pPr>
              <a:spcBef>
                <a:spcPct val="0"/>
              </a:spcBef>
            </a:pPr>
            <a:endParaRPr lang="en-US" b="0" baseline="0" dirty="0" smtClean="0"/>
          </a:p>
          <a:p>
            <a:pPr>
              <a:spcBef>
                <a:spcPct val="0"/>
              </a:spcBef>
            </a:pPr>
            <a:r>
              <a:rPr lang="en-US" b="1" baseline="0" dirty="0" smtClean="0"/>
              <a:t>SAS: </a:t>
            </a:r>
            <a:r>
              <a:rPr lang="en-US" b="0" baseline="0" dirty="0" smtClean="0"/>
              <a:t>Store Resets, New store set-ups, audits &amp; Product recalls, Store mapping (POG)</a:t>
            </a:r>
          </a:p>
          <a:p>
            <a:pPr>
              <a:spcBef>
                <a:spcPct val="0"/>
              </a:spcBef>
            </a:pPr>
            <a:endParaRPr lang="en-US" b="0" baseline="0" dirty="0" smtClean="0"/>
          </a:p>
          <a:p>
            <a:pPr>
              <a:spcBef>
                <a:spcPct val="0"/>
              </a:spcBef>
            </a:pPr>
            <a:r>
              <a:rPr lang="en-US" b="1" baseline="0" dirty="0" smtClean="0"/>
              <a:t>Interactions: </a:t>
            </a:r>
            <a:r>
              <a:rPr lang="en-US" b="0" baseline="0" dirty="0" smtClean="0"/>
              <a:t>Demo’s, Taste test, Grand Openings, Guerilla Marketing,  Mystery Shoppers</a:t>
            </a:r>
            <a:endParaRPr lang="en-US" b="1" baseline="0" dirty="0"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1A622A-003A-4F2C-8224-E3F730F691DB}" type="slidenum">
              <a:rPr lang="en-US"/>
              <a:pPr fontAlgn="base">
                <a:spcBef>
                  <a:spcPct val="0"/>
                </a:spcBef>
                <a:spcAft>
                  <a:spcPct val="0"/>
                </a:spcAft>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working in 51 Countries</a:t>
            </a:r>
          </a:p>
          <a:p>
            <a:endParaRPr lang="en-US" dirty="0" smtClean="0"/>
          </a:p>
          <a:p>
            <a:r>
              <a:rPr lang="en-US" dirty="0" smtClean="0"/>
              <a:t>We work with a 100+ retailers</a:t>
            </a:r>
          </a:p>
          <a:p>
            <a:endParaRPr lang="en-US" dirty="0" smtClean="0"/>
          </a:p>
          <a:p>
            <a:r>
              <a:rPr lang="en-US" dirty="0" smtClean="0"/>
              <a:t>We are in 14 channels of trade</a:t>
            </a:r>
          </a:p>
          <a:p>
            <a:endParaRPr lang="en-US" dirty="0" smtClean="0"/>
          </a:p>
          <a:p>
            <a:r>
              <a:rPr lang="en-US" dirty="0" smtClean="0"/>
              <a:t>We have 39,000 associates</a:t>
            </a:r>
          </a:p>
          <a:p>
            <a:endParaRPr lang="en-US" dirty="0" smtClean="0"/>
          </a:p>
          <a:p>
            <a:r>
              <a:rPr lang="en-US" dirty="0" smtClean="0"/>
              <a:t>and</a:t>
            </a:r>
          </a:p>
          <a:p>
            <a:endParaRPr lang="en-US" dirty="0" smtClean="0"/>
          </a:p>
          <a:p>
            <a:r>
              <a:rPr lang="en-US" dirty="0" smtClean="0"/>
              <a:t>We work with 6,000 Manufactures</a:t>
            </a:r>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smtClean="0"/>
              <a:t>Grocery</a:t>
            </a:r>
            <a:r>
              <a:rPr lang="en-US" dirty="0" smtClean="0"/>
              <a:t>:  Kroger,</a:t>
            </a:r>
            <a:r>
              <a:rPr lang="en-US" baseline="0" dirty="0" smtClean="0"/>
              <a:t> </a:t>
            </a:r>
            <a:r>
              <a:rPr lang="en-US" baseline="0" dirty="0" err="1" smtClean="0"/>
              <a:t>Wegman’s</a:t>
            </a:r>
            <a:r>
              <a:rPr lang="en-US" baseline="0" dirty="0" smtClean="0"/>
              <a:t>, Ahold, Giant Eagle and in Canada Overwaitea</a:t>
            </a:r>
          </a:p>
          <a:p>
            <a:endParaRPr lang="en-US" baseline="0" dirty="0" smtClean="0"/>
          </a:p>
          <a:p>
            <a:r>
              <a:rPr lang="en-US" b="1" baseline="0" dirty="0" smtClean="0"/>
              <a:t>Drug: </a:t>
            </a:r>
            <a:r>
              <a:rPr lang="en-US" baseline="0" dirty="0" smtClean="0"/>
              <a:t>Rite Aid and CVS</a:t>
            </a:r>
          </a:p>
          <a:p>
            <a:endParaRPr lang="en-US" baseline="0" dirty="0" smtClean="0"/>
          </a:p>
          <a:p>
            <a:r>
              <a:rPr lang="en-US" b="1" baseline="0" dirty="0" smtClean="0"/>
              <a:t>Convenience: </a:t>
            </a:r>
            <a:r>
              <a:rPr lang="en-US" baseline="0" dirty="0" smtClean="0"/>
              <a:t>7/11</a:t>
            </a:r>
          </a:p>
          <a:p>
            <a:endParaRPr lang="en-US" baseline="0" dirty="0" smtClean="0"/>
          </a:p>
          <a:p>
            <a:r>
              <a:rPr lang="en-US" b="1" baseline="0" dirty="0" smtClean="0"/>
              <a:t>Mass/Club: </a:t>
            </a:r>
            <a:r>
              <a:rPr lang="en-US" baseline="0" dirty="0" smtClean="0"/>
              <a:t>Super Target, Costco, Sears and Kmart</a:t>
            </a:r>
          </a:p>
          <a:p>
            <a:endParaRPr lang="en-US" baseline="0" dirty="0" smtClean="0"/>
          </a:p>
          <a:p>
            <a:r>
              <a:rPr lang="en-US" b="1" baseline="0" dirty="0" smtClean="0"/>
              <a:t>Value; </a:t>
            </a:r>
            <a:r>
              <a:rPr lang="en-US" baseline="0" dirty="0" smtClean="0"/>
              <a:t>Dollar General</a:t>
            </a:r>
          </a:p>
          <a:p>
            <a:endParaRPr lang="en-US" baseline="0" dirty="0" smtClean="0"/>
          </a:p>
          <a:p>
            <a:r>
              <a:rPr lang="en-US" b="1" baseline="0" dirty="0" smtClean="0"/>
              <a:t>Auto; </a:t>
            </a:r>
            <a:r>
              <a:rPr lang="en-US" baseline="0" dirty="0" smtClean="0"/>
              <a:t>Advance Auto Parts</a:t>
            </a:r>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pPr/>
              <a:t>5</a:t>
            </a:fld>
            <a:endParaRPr lang="en-US" dirty="0"/>
          </a:p>
        </p:txBody>
      </p:sp>
    </p:spTree>
    <p:extLst>
      <p:ext uri="{BB962C8B-B14F-4D97-AF65-F5344CB8AC3E}">
        <p14:creationId xmlns="" xmlns:p14="http://schemas.microsoft.com/office/powerpoint/2010/main" val="121253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 xmlns:p14="http://schemas.microsoft.com/office/powerpoint/2010/main" val="1950655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latin typeface="Calibri" charset="0"/>
              </a:rPr>
              <a:t>Specialty Retailers </a:t>
            </a:r>
            <a:r>
              <a:rPr lang="en-US" dirty="0" smtClean="0">
                <a:latin typeface="Calibri" charset="0"/>
              </a:rPr>
              <a:t>; Whole Foods, Wegmans and Mariano’s</a:t>
            </a:r>
          </a:p>
          <a:p>
            <a:endParaRPr lang="en-US" dirty="0" smtClean="0">
              <a:latin typeface="Calibri" charset="0"/>
            </a:endParaRPr>
          </a:p>
          <a:p>
            <a:r>
              <a:rPr lang="en-US" b="1" dirty="0" smtClean="0">
                <a:latin typeface="Calibri" charset="0"/>
              </a:rPr>
              <a:t>Traditional grocery retailers upping their game in Fresh</a:t>
            </a:r>
            <a:r>
              <a:rPr lang="en-US" dirty="0" smtClean="0">
                <a:latin typeface="Calibri" charset="0"/>
              </a:rPr>
              <a:t>; Publix, Safeway, Market </a:t>
            </a:r>
            <a:r>
              <a:rPr lang="en-US" dirty="0" err="1" smtClean="0">
                <a:latin typeface="Calibri" charset="0"/>
              </a:rPr>
              <a:t>Bristro</a:t>
            </a:r>
            <a:r>
              <a:rPr lang="en-US" dirty="0" smtClean="0">
                <a:latin typeface="Calibri" charset="0"/>
              </a:rPr>
              <a:t> (Price Chopper)</a:t>
            </a:r>
          </a:p>
          <a:p>
            <a:endParaRPr lang="en-US" dirty="0" smtClean="0">
              <a:latin typeface="Calibri" charset="0"/>
            </a:endParaRPr>
          </a:p>
          <a:p>
            <a:r>
              <a:rPr lang="en-US" b="1" dirty="0" smtClean="0">
                <a:latin typeface="Calibri" charset="0"/>
              </a:rPr>
              <a:t>Non Grocery retailers venturing into fresh</a:t>
            </a:r>
            <a:r>
              <a:rPr lang="en-US" dirty="0" smtClean="0">
                <a:latin typeface="Calibri" charset="0"/>
              </a:rPr>
              <a:t>: Wawa, Amazon, Walgreens, </a:t>
            </a:r>
            <a:r>
              <a:rPr lang="en-US" dirty="0" err="1" smtClean="0">
                <a:latin typeface="Calibri" charset="0"/>
              </a:rPr>
              <a:t>Sheetz</a:t>
            </a:r>
            <a:endParaRPr lang="en-US" dirty="0" smtClean="0">
              <a:latin typeface="Calibri" charset="0"/>
            </a:endParaRPr>
          </a:p>
          <a:p>
            <a:endParaRPr lang="en-US" dirty="0" smtClean="0">
              <a:latin typeface="Calibri" charset="0"/>
            </a:endParaRPr>
          </a:p>
          <a:p>
            <a:r>
              <a:rPr lang="en-US" b="1" dirty="0" smtClean="0">
                <a:latin typeface="Calibri" charset="0"/>
              </a:rPr>
              <a:t>Tremendous growth of small</a:t>
            </a:r>
            <a:r>
              <a:rPr lang="en-US" b="1" baseline="0" dirty="0" smtClean="0">
                <a:latin typeface="Calibri" charset="0"/>
              </a:rPr>
              <a:t> format fresh markets: </a:t>
            </a:r>
            <a:r>
              <a:rPr lang="en-US" b="0" baseline="0" dirty="0" smtClean="0">
                <a:latin typeface="Calibri" charset="0"/>
              </a:rPr>
              <a:t>PCC, Fresh Thyme and Mrs. Greens</a:t>
            </a:r>
            <a:endParaRPr lang="en-US" b="0" dirty="0" smtClean="0">
              <a:latin typeface="Calibri" charset="0"/>
            </a:endParaRPr>
          </a:p>
          <a:p>
            <a:endParaRPr lang="en-US" dirty="0" smtClean="0">
              <a:latin typeface="Calibri" charset="0"/>
            </a:endParaRPr>
          </a:p>
          <a:p>
            <a:endParaRPr lang="en-US" dirty="0" smtClean="0">
              <a:latin typeface="Calibri" charset="0"/>
            </a:endParaRPr>
          </a:p>
          <a:p>
            <a:endParaRPr lang="en-US" dirty="0" smtClean="0">
              <a:latin typeface="Calibri" charset="0"/>
            </a:endParaRPr>
          </a:p>
          <a:p>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25C2BD-ED07-554F-BA96-235ECE17ACFE}" type="slidenum">
              <a:rPr lang="en-US" sz="1200"/>
              <a:pPr eaLnBrk="1" hangingPunct="1"/>
              <a:t>7</a:t>
            </a:fld>
            <a:endParaRPr lang="en-US" sz="1200"/>
          </a:p>
        </p:txBody>
      </p:sp>
    </p:spTree>
    <p:extLst>
      <p:ext uri="{BB962C8B-B14F-4D97-AF65-F5344CB8AC3E}">
        <p14:creationId xmlns="" xmlns:p14="http://schemas.microsoft.com/office/powerpoint/2010/main" val="493101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latin typeface="Calibri" charset="0"/>
              </a:rPr>
              <a:t>http://touch.latimes.com/#section/-1/article/p2p-80487671/</a:t>
            </a:r>
          </a:p>
          <a:p>
            <a:endParaRPr lang="en-US" dirty="0" smtClean="0">
              <a:latin typeface="Calibri" charset="0"/>
            </a:endParaRPr>
          </a:p>
          <a:p>
            <a:r>
              <a:rPr lang="en-US" sz="1200" kern="1200" dirty="0" smtClean="0">
                <a:solidFill>
                  <a:schemeClr val="tx1"/>
                </a:solidFill>
                <a:latin typeface="+mn-lt"/>
                <a:ea typeface="+mn-ea"/>
                <a:cs typeface="+mn-cs"/>
              </a:rPr>
              <a:t>A microcosm of the famous "original" market at Fairfax and Third, this satellite space looks just like it, right down to the inclusion of some of the famous Farmers Market green wooden carts and shopping bags - it even has a mini 3-D-esque version of the white clock tower on the wall outside (ripe for photo ops).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Inside, the prime spot has gone to Jimmy Shaw's </a:t>
            </a:r>
            <a:r>
              <a:rPr lang="en-US" sz="1200" kern="1200" dirty="0" err="1" smtClean="0">
                <a:solidFill>
                  <a:schemeClr val="tx1"/>
                </a:solidFill>
                <a:latin typeface="+mn-lt"/>
                <a:ea typeface="+mn-ea"/>
                <a:cs typeface="+mn-cs"/>
              </a:rPr>
              <a:t>Lotería</a:t>
            </a:r>
            <a:r>
              <a:rPr lang="en-US" sz="1200" kern="1200" dirty="0" smtClean="0">
                <a:solidFill>
                  <a:schemeClr val="tx1"/>
                </a:solidFill>
                <a:latin typeface="+mn-lt"/>
                <a:ea typeface="+mn-ea"/>
                <a:cs typeface="+mn-cs"/>
              </a:rPr>
              <a:t> Grill - a resident at the Original Farmers Market since 2002 - whose colorful red décor, </a:t>
            </a:r>
            <a:r>
              <a:rPr lang="en-US" sz="1200" kern="1200" dirty="0" err="1" smtClean="0">
                <a:solidFill>
                  <a:schemeClr val="tx1"/>
                </a:solidFill>
                <a:latin typeface="+mn-lt"/>
                <a:ea typeface="+mn-ea"/>
                <a:cs typeface="+mn-cs"/>
              </a:rPr>
              <a:t>loteria</a:t>
            </a:r>
            <a:r>
              <a:rPr lang="en-US" sz="1200" kern="1200" dirty="0" smtClean="0">
                <a:solidFill>
                  <a:schemeClr val="tx1"/>
                </a:solidFill>
                <a:latin typeface="+mn-lt"/>
                <a:ea typeface="+mn-ea"/>
                <a:cs typeface="+mn-cs"/>
              </a:rPr>
              <a:t> card posters and yellow stools definitely beckon you toward the bar at the rear. They debuted new </a:t>
            </a:r>
            <a:r>
              <a:rPr lang="en-US" sz="1200" kern="1200" dirty="0" err="1" smtClean="0">
                <a:solidFill>
                  <a:schemeClr val="tx1"/>
                </a:solidFill>
                <a:latin typeface="+mn-lt"/>
                <a:ea typeface="+mn-ea"/>
                <a:cs typeface="+mn-cs"/>
              </a:rPr>
              <a:t>loteria</a:t>
            </a:r>
            <a:r>
              <a:rPr lang="en-US" sz="1200" kern="1200" dirty="0" smtClean="0">
                <a:solidFill>
                  <a:schemeClr val="tx1"/>
                </a:solidFill>
                <a:latin typeface="+mn-lt"/>
                <a:ea typeface="+mn-ea"/>
                <a:cs typeface="+mn-cs"/>
              </a:rPr>
              <a:t> cards - El Farmers Market and El LAX - on the opening-day menu, but either way you can pre-flight by sipping a margarita and watching your burrito or tostada come to life in the glass-fronted kitchen.</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4BF78257-7588-E14D-A08C-1D0C37A1E5AB}"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 xmlns:p14="http://schemas.microsoft.com/office/powerpoint/2010/main" val="38556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latin typeface="Calibri" charset="0"/>
              </a:rPr>
              <a:t>Fresh to your Door: </a:t>
            </a:r>
            <a:r>
              <a:rPr lang="en-US" dirty="0" smtClean="0">
                <a:latin typeface="Calibri" charset="0"/>
              </a:rPr>
              <a:t>Fresh Nation, Out of the Box Collection,  Farmers Market Fairy, Good Eggs, Peapod</a:t>
            </a:r>
            <a:r>
              <a:rPr lang="en-US" baseline="0" dirty="0" smtClean="0">
                <a:latin typeface="Calibri" charset="0"/>
              </a:rPr>
              <a:t> &amp; Fresh Direct</a:t>
            </a: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25C2BD-ED07-554F-BA96-235ECE17ACFE}" type="slidenum">
              <a:rPr lang="en-US" sz="1200"/>
              <a:pPr eaLnBrk="1" hangingPunct="1"/>
              <a:t>9</a:t>
            </a:fld>
            <a:endParaRPr lang="en-US" sz="1200"/>
          </a:p>
        </p:txBody>
      </p:sp>
    </p:spTree>
    <p:extLst>
      <p:ext uri="{BB962C8B-B14F-4D97-AF65-F5344CB8AC3E}">
        <p14:creationId xmlns="" xmlns:p14="http://schemas.microsoft.com/office/powerpoint/2010/main" val="3459878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pPr defTabSz="457200"/>
            <a:endParaRPr lang="en-US" dirty="0">
              <a:solidFill>
                <a:srgbClr val="606160"/>
              </a:solidFill>
            </a:endParaRPr>
          </a:p>
        </p:txBody>
      </p:sp>
      <p:pic>
        <p:nvPicPr>
          <p:cNvPr id="9" name="Picture 8"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886701" y="4505800"/>
            <a:ext cx="1077180" cy="520278"/>
          </a:xfrm>
          <a:prstGeom prst="rect">
            <a:avLst/>
          </a:prstGeom>
        </p:spPr>
      </p:pic>
      <p:sp>
        <p:nvSpPr>
          <p:cNvPr id="3" name="Title 2"/>
          <p:cNvSpPr>
            <a:spLocks noGrp="1"/>
          </p:cNvSpPr>
          <p:nvPr>
            <p:ph type="title"/>
          </p:nvPr>
        </p:nvSpPr>
        <p:spPr>
          <a:xfrm>
            <a:off x="2743200" y="2317709"/>
            <a:ext cx="6400800" cy="508082"/>
          </a:xfrm>
        </p:spPr>
        <p:txBody>
          <a:bodyPr lIns="182880" tIns="0" rIns="182880"/>
          <a:lstStyle/>
          <a:p>
            <a:r>
              <a:rPr lang="en-US" dirty="0" smtClean="0"/>
              <a:t>Click to edit Master title style</a:t>
            </a:r>
            <a:endParaRPr lang="en-US" dirty="0"/>
          </a:p>
        </p:txBody>
      </p:sp>
      <p:sp>
        <p:nvSpPr>
          <p:cNvPr id="2" name="Slide Number Placeholder 1"/>
          <p:cNvSpPr>
            <a:spLocks noGrp="1"/>
          </p:cNvSpPr>
          <p:nvPr>
            <p:ph type="sldNum" sz="quarter" idx="11"/>
          </p:nvPr>
        </p:nvSpPr>
        <p:spPr/>
        <p:txBody>
          <a:bodyPr/>
          <a:lstStyle/>
          <a:p>
            <a:fld id="{5069E927-15F6-8846-9E92-04BAA7737A2A}" type="slidenum">
              <a:rPr lang="en-US" smtClean="0"/>
              <a:pPr/>
              <a:t>‹#›</a:t>
            </a:fld>
            <a:endParaRPr lang="en-US" dirty="0"/>
          </a:p>
        </p:txBody>
      </p:sp>
    </p:spTree>
    <p:extLst>
      <p:ext uri="{BB962C8B-B14F-4D97-AF65-F5344CB8AC3E}">
        <p14:creationId xmlns="" xmlns:p14="http://schemas.microsoft.com/office/powerpoint/2010/main" val="11394757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14400" y="754380"/>
            <a:ext cx="3749040" cy="342900"/>
          </a:xfrm>
          <a:prstGeom prst="rect">
            <a:avLst/>
          </a:prstGeom>
        </p:spPr>
        <p:txBody>
          <a:bodyPr anchor="t"/>
          <a:lstStyle>
            <a:lvl1pPr marL="0" indent="0">
              <a:buNone/>
              <a:defRPr sz="1800" b="0">
                <a:solidFill>
                  <a:srgbClr val="28ADE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14400" y="1165860"/>
            <a:ext cx="3749040"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hasCustomPrompt="1"/>
          </p:nvPr>
        </p:nvSpPr>
        <p:spPr>
          <a:xfrm>
            <a:off x="4937760" y="754380"/>
            <a:ext cx="3749040" cy="342900"/>
          </a:xfrm>
          <a:prstGeom prst="rect">
            <a:avLst/>
          </a:prstGeom>
        </p:spPr>
        <p:txBody>
          <a:bodyPr anchor="t"/>
          <a:lstStyle>
            <a:lvl1pPr marL="0" indent="0">
              <a:buNone/>
              <a:defRPr sz="1800" b="0">
                <a:solidFill>
                  <a:srgbClr val="28ADE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937760" y="1165860"/>
            <a:ext cx="3749040"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Footer Placeholder 1"/>
          <p:cNvSpPr>
            <a:spLocks noGrp="1"/>
          </p:cNvSpPr>
          <p:nvPr>
            <p:ph type="ftr" sz="quarter" idx="12"/>
          </p:nvPr>
        </p:nvSpPr>
        <p:spPr/>
        <p:txBody>
          <a:bodyPr/>
          <a:lstStyle/>
          <a:p>
            <a:pPr defTabSz="457200"/>
            <a:endParaRPr lang="en-US" dirty="0">
              <a:solidFill>
                <a:srgbClr val="606160"/>
              </a:solidFill>
            </a:endParaRPr>
          </a:p>
        </p:txBody>
      </p:sp>
      <p:sp>
        <p:nvSpPr>
          <p:cNvPr id="7" name="Title 6"/>
          <p:cNvSpPr>
            <a:spLocks noGrp="1"/>
          </p:cNvSpPr>
          <p:nvPr>
            <p:ph type="title"/>
          </p:nvPr>
        </p:nvSpPr>
        <p:spPr>
          <a:xfrm>
            <a:off x="509968" y="308610"/>
            <a:ext cx="7772400" cy="342900"/>
          </a:xfrm>
        </p:spPr>
        <p:txBody>
          <a:bodyPr/>
          <a:lstStyle/>
          <a:p>
            <a:r>
              <a:rPr lang="en-US" smtClean="0"/>
              <a:t>Click to edit Master title style</a:t>
            </a:r>
            <a:endParaRPr lang="en-US"/>
          </a:p>
        </p:txBody>
      </p:sp>
      <p:sp>
        <p:nvSpPr>
          <p:cNvPr id="8" name="Slide Number Placeholder 7"/>
          <p:cNvSpPr>
            <a:spLocks noGrp="1"/>
          </p:cNvSpPr>
          <p:nvPr>
            <p:ph type="sldNum" sz="quarter" idx="13"/>
          </p:nvPr>
        </p:nvSpPr>
        <p:spPr/>
        <p:txBody>
          <a:bodyPr/>
          <a:lstStyle/>
          <a:p>
            <a:fld id="{5069E927-15F6-8846-9E92-04BAA7737A2A}" type="slidenum">
              <a:rPr lang="en-US" smtClean="0"/>
              <a:pPr/>
              <a:t>‹#›</a:t>
            </a:fld>
            <a:endParaRPr lang="en-US" dirty="0"/>
          </a:p>
        </p:txBody>
      </p:sp>
    </p:spTree>
    <p:extLst>
      <p:ext uri="{BB962C8B-B14F-4D97-AF65-F5344CB8AC3E}">
        <p14:creationId xmlns="" xmlns:p14="http://schemas.microsoft.com/office/powerpoint/2010/main" val="27353066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3" name="Picture 2"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5" name="Footer Placeholder 4"/>
          <p:cNvSpPr>
            <a:spLocks noGrp="1"/>
          </p:cNvSpPr>
          <p:nvPr>
            <p:ph type="ftr" sz="quarter" idx="10"/>
          </p:nvPr>
        </p:nvSpPr>
        <p:spPr/>
        <p:txBody>
          <a:bodyPr/>
          <a:lstStyle/>
          <a:p>
            <a:pPr defTabSz="457200"/>
            <a:endParaRPr lang="en-US" dirty="0">
              <a:solidFill>
                <a:srgbClr val="606160"/>
              </a:solidFill>
            </a:endParaRPr>
          </a:p>
        </p:txBody>
      </p:sp>
      <p:sp>
        <p:nvSpPr>
          <p:cNvPr id="7" name="Slide Number Placeholder 6"/>
          <p:cNvSpPr>
            <a:spLocks noGrp="1"/>
          </p:cNvSpPr>
          <p:nvPr>
            <p:ph type="sldNum" sz="quarter" idx="11"/>
          </p:nvPr>
        </p:nvSpPr>
        <p:spPr/>
        <p:txBody>
          <a:bodyPr/>
          <a:lstStyle/>
          <a:p>
            <a:fld id="{5069E927-15F6-8846-9E92-04BAA7737A2A}" type="slidenum">
              <a:rPr lang="en-US" smtClean="0"/>
              <a:pPr/>
              <a:t>‹#›</a:t>
            </a:fld>
            <a:endParaRPr lang="en-US" dirty="0"/>
          </a:p>
        </p:txBody>
      </p:sp>
    </p:spTree>
    <p:extLst>
      <p:ext uri="{BB962C8B-B14F-4D97-AF65-F5344CB8AC3E}">
        <p14:creationId xmlns="" xmlns:p14="http://schemas.microsoft.com/office/powerpoint/2010/main" val="3246958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JOYment_Section Divider">
    <p:bg>
      <p:bgPr>
        <a:solidFill>
          <a:schemeClr val="tx1"/>
        </a:solidFill>
        <a:effectLst/>
      </p:bgPr>
    </p:bg>
    <p:spTree>
      <p:nvGrpSpPr>
        <p:cNvPr id="1" name=""/>
        <p:cNvGrpSpPr/>
        <p:nvPr/>
      </p:nvGrpSpPr>
      <p:grpSpPr>
        <a:xfrm>
          <a:off x="0" y="0"/>
          <a:ext cx="0" cy="0"/>
          <a:chOff x="0" y="0"/>
          <a:chExt cx="0" cy="0"/>
        </a:xfrm>
      </p:grpSpPr>
      <p:cxnSp>
        <p:nvCxnSpPr>
          <p:cNvPr id="13" name="Straight Connector 12" hidden="1"/>
          <p:cNvCxnSpPr/>
          <p:nvPr userDrawn="1"/>
        </p:nvCxnSpPr>
        <p:spPr>
          <a:xfrm flipH="1">
            <a:off x="0" y="4786233"/>
            <a:ext cx="7730996"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3" descr="Untitled-1.png"/>
          <p:cNvPicPr>
            <a:picLocks noChangeAspect="1"/>
          </p:cNvPicPr>
          <p:nvPr userDrawn="1"/>
        </p:nvPicPr>
        <p:blipFill>
          <a:blip r:embed="rId2" cstate="print">
            <a:extLst>
              <a:ext uri="{BEBA8EAE-BF5A-486C-A8C5-ECC9F3942E4B}">
                <a14:imgProps xmlns="" xmlns:a14="http://schemas.microsoft.com/office/drawing/2010/main">
                  <a14:imgLayer r:embed="rId3">
                    <a14:imgEffect>
                      <a14:brightnessContrast bright="100000"/>
                    </a14:imgEffect>
                  </a14:imgLayer>
                </a14:imgProps>
              </a:ext>
              <a:ext uri="{28A0092B-C50C-407E-A947-70E740481C1C}">
                <a14:useLocalDpi xmlns="" xmlns:a14="http://schemas.microsoft.com/office/drawing/2010/main" val="0"/>
              </a:ext>
            </a:extLst>
          </a:blip>
          <a:stretch>
            <a:fillRect/>
          </a:stretch>
        </p:blipFill>
        <p:spPr>
          <a:xfrm>
            <a:off x="7886701" y="4505800"/>
            <a:ext cx="1077180" cy="520278"/>
          </a:xfrm>
          <a:prstGeom prst="rect">
            <a:avLst/>
          </a:prstGeom>
        </p:spPr>
      </p:pic>
      <p:sp>
        <p:nvSpPr>
          <p:cNvPr id="3" name="Footer Placeholder 2"/>
          <p:cNvSpPr>
            <a:spLocks noGrp="1"/>
          </p:cNvSpPr>
          <p:nvPr>
            <p:ph type="ftr" sz="quarter" idx="10"/>
          </p:nvPr>
        </p:nvSpPr>
        <p:spPr/>
        <p:txBody>
          <a:bodyPr/>
          <a:lstStyle>
            <a:lvl1pPr>
              <a:defRPr>
                <a:solidFill>
                  <a:schemeClr val="bg1"/>
                </a:solidFill>
              </a:defRPr>
            </a:lvl1pPr>
          </a:lstStyle>
          <a:p>
            <a:endParaRPr lang="en-US" dirty="0"/>
          </a:p>
        </p:txBody>
      </p:sp>
      <p:sp>
        <p:nvSpPr>
          <p:cNvPr id="6" name="Title 5"/>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2" name="Slide Number Placeholder 1"/>
          <p:cNvSpPr>
            <a:spLocks noGrp="1"/>
          </p:cNvSpPr>
          <p:nvPr>
            <p:ph type="sldNum" sz="quarter" idx="11"/>
          </p:nvPr>
        </p:nvSpPr>
        <p:spPr/>
        <p:txBody>
          <a:bodyPr/>
          <a:lstStyle>
            <a:lvl1pPr>
              <a:defRPr>
                <a:solidFill>
                  <a:schemeClr val="bg1"/>
                </a:solidFill>
              </a:defRPr>
            </a:lvl1pPr>
          </a:lstStyle>
          <a:p>
            <a:fld id="{5069E927-15F6-8846-9E92-04BAA7737A2A}" type="slidenum">
              <a:rPr lang="en-US" smtClean="0"/>
              <a:pPr/>
              <a:t>‹#›</a:t>
            </a:fld>
            <a:endParaRPr lang="en-US" dirty="0"/>
          </a:p>
        </p:txBody>
      </p:sp>
    </p:spTree>
    <p:extLst>
      <p:ext uri="{BB962C8B-B14F-4D97-AF65-F5344CB8AC3E}">
        <p14:creationId xmlns="" xmlns:p14="http://schemas.microsoft.com/office/powerpoint/2010/main" val="9968318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chemeClr val="tx1"/>
        </a:solidFill>
        <a:effectLst/>
      </p:bgPr>
    </p:bg>
    <p:spTree>
      <p:nvGrpSpPr>
        <p:cNvPr id="1" name=""/>
        <p:cNvGrpSpPr/>
        <p:nvPr/>
      </p:nvGrpSpPr>
      <p:grpSpPr>
        <a:xfrm>
          <a:off x="0" y="0"/>
          <a:ext cx="0" cy="0"/>
          <a:chOff x="0" y="0"/>
          <a:chExt cx="0" cy="0"/>
        </a:xfrm>
      </p:grpSpPr>
      <p:pic>
        <p:nvPicPr>
          <p:cNvPr id="8" name="Picture 7" descr="Untitled-1.png"/>
          <p:cNvPicPr>
            <a:picLocks noChangeAspect="1"/>
          </p:cNvPicPr>
          <p:nvPr userDrawn="1"/>
        </p:nvPicPr>
        <p:blipFill>
          <a:blip r:embed="rId2" cstate="print">
            <a:extLst>
              <a:ext uri="{BEBA8EAE-BF5A-486C-A8C5-ECC9F3942E4B}">
                <a14:imgProps xmlns="" xmlns:a14="http://schemas.microsoft.com/office/drawing/2010/main">
                  <a14:imgLayer r:embed="rId3">
                    <a14:imgEffect>
                      <a14:brightnessContrast bright="100000"/>
                    </a14:imgEffect>
                  </a14:imgLayer>
                </a14:imgProps>
              </a:ext>
              <a:ext uri="{28A0092B-C50C-407E-A947-70E740481C1C}">
                <a14:useLocalDpi xmlns="" xmlns:a14="http://schemas.microsoft.com/office/drawing/2010/main" val="0"/>
              </a:ext>
            </a:extLst>
          </a:blip>
          <a:stretch>
            <a:fillRect/>
          </a:stretch>
        </p:blipFill>
        <p:spPr>
          <a:xfrm>
            <a:off x="7886701" y="4505800"/>
            <a:ext cx="1077180" cy="520278"/>
          </a:xfrm>
          <a:prstGeom prst="rect">
            <a:avLst/>
          </a:prstGeom>
        </p:spPr>
      </p:pic>
      <p:sp>
        <p:nvSpPr>
          <p:cNvPr id="5" name="Text Placeholder 4"/>
          <p:cNvSpPr>
            <a:spLocks noGrp="1"/>
          </p:cNvSpPr>
          <p:nvPr>
            <p:ph type="body" sz="quarter" idx="12" hasCustomPrompt="1"/>
          </p:nvPr>
        </p:nvSpPr>
        <p:spPr>
          <a:xfrm>
            <a:off x="518760" y="754380"/>
            <a:ext cx="7772400" cy="342900"/>
          </a:xfrm>
          <a:prstGeom prst="rect">
            <a:avLst/>
          </a:prstGeom>
        </p:spPr>
        <p:txBody>
          <a:bodyPr/>
          <a:lstStyle>
            <a:lvl1pPr marL="0" indent="0">
              <a:buFontTx/>
              <a:buNone/>
              <a:defRPr lang="en-US" sz="2000" b="0" kern="1200" cap="none" baseline="0" dirty="0">
                <a:solidFill>
                  <a:schemeClr val="bg1"/>
                </a:solidFill>
                <a:latin typeface="+mn-lt"/>
                <a:ea typeface="+mn-ea"/>
                <a:cs typeface="+mn-cs"/>
              </a:defRPr>
            </a:lvl1pPr>
          </a:lstStyle>
          <a:p>
            <a:pPr marL="0" lvl="0" indent="0" algn="l" defTabSz="457200" rtl="0" eaLnBrk="1" latinLnBrk="0" hangingPunct="1">
              <a:spcBef>
                <a:spcPts val="1200"/>
              </a:spcBef>
              <a:buClr>
                <a:srgbClr val="00A7EA"/>
              </a:buClr>
              <a:buFontTx/>
              <a:buNone/>
            </a:pPr>
            <a:r>
              <a:rPr lang="en-US" dirty="0" smtClean="0"/>
              <a:t>Click to edit master text styles</a:t>
            </a:r>
            <a:endParaRPr lang="en-US" dirty="0"/>
          </a:p>
        </p:txBody>
      </p:sp>
      <p:sp>
        <p:nvSpPr>
          <p:cNvPr id="4" name="Title 3"/>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6" name="Footer Placeholder 5"/>
          <p:cNvSpPr>
            <a:spLocks noGrp="1"/>
          </p:cNvSpPr>
          <p:nvPr>
            <p:ph type="ftr" sz="quarter" idx="13"/>
          </p:nvPr>
        </p:nvSpPr>
        <p:spPr/>
        <p:txBody>
          <a:bodyPr/>
          <a:lstStyle>
            <a:lvl1pPr>
              <a:defRPr>
                <a:solidFill>
                  <a:schemeClr val="bg1"/>
                </a:solidFill>
              </a:defRPr>
            </a:lvl1pPr>
          </a:lstStyle>
          <a:p>
            <a:endParaRPr lang="en-US" dirty="0"/>
          </a:p>
        </p:txBody>
      </p:sp>
      <p:sp>
        <p:nvSpPr>
          <p:cNvPr id="3" name="Slide Number Placeholder 2"/>
          <p:cNvSpPr>
            <a:spLocks noGrp="1"/>
          </p:cNvSpPr>
          <p:nvPr>
            <p:ph type="sldNum" sz="quarter" idx="14"/>
          </p:nvPr>
        </p:nvSpPr>
        <p:spPr/>
        <p:txBody>
          <a:bodyPr/>
          <a:lstStyle>
            <a:lvl1pPr>
              <a:defRPr>
                <a:solidFill>
                  <a:schemeClr val="bg1"/>
                </a:solidFill>
              </a:defRPr>
            </a:lvl1pPr>
          </a:lstStyle>
          <a:p>
            <a:fld id="{5069E927-15F6-8846-9E92-04BAA7737A2A}" type="slidenum">
              <a:rPr lang="en-US" smtClean="0"/>
              <a:pPr/>
              <a:t>‹#›</a:t>
            </a:fld>
            <a:endParaRPr lang="en-US" dirty="0"/>
          </a:p>
        </p:txBody>
      </p:sp>
    </p:spTree>
    <p:extLst>
      <p:ext uri="{BB962C8B-B14F-4D97-AF65-F5344CB8AC3E}">
        <p14:creationId xmlns="" xmlns:p14="http://schemas.microsoft.com/office/powerpoint/2010/main" val="36188972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JOYment_Section Divider">
    <p:bg>
      <p:bgPr>
        <a:solidFill>
          <a:schemeClr val="tx1"/>
        </a:solidFill>
        <a:effectLst/>
      </p:bgPr>
    </p:bg>
    <p:spTree>
      <p:nvGrpSpPr>
        <p:cNvPr id="1" name=""/>
        <p:cNvGrpSpPr/>
        <p:nvPr/>
      </p:nvGrpSpPr>
      <p:grpSpPr>
        <a:xfrm>
          <a:off x="0" y="0"/>
          <a:ext cx="0" cy="0"/>
          <a:chOff x="0" y="0"/>
          <a:chExt cx="0" cy="0"/>
        </a:xfrm>
      </p:grpSpPr>
      <p:cxnSp>
        <p:nvCxnSpPr>
          <p:cNvPr id="13" name="Straight Connector 12" hidden="1"/>
          <p:cNvCxnSpPr/>
          <p:nvPr userDrawn="1"/>
        </p:nvCxnSpPr>
        <p:spPr>
          <a:xfrm flipH="1">
            <a:off x="0" y="4786233"/>
            <a:ext cx="7730996"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3" descr="Untitled-1.png"/>
          <p:cNvPicPr>
            <a:picLocks noChangeAspect="1"/>
          </p:cNvPicPr>
          <p:nvPr userDrawn="1"/>
        </p:nvPicPr>
        <p:blipFill>
          <a:blip r:embed="rId2" cstate="print">
            <a:extLst>
              <a:ext uri="{BEBA8EAE-BF5A-486C-A8C5-ECC9F3942E4B}">
                <a14:imgProps xmlns="" xmlns:a14="http://schemas.microsoft.com/office/drawing/2010/main">
                  <a14:imgLayer r:embed="rId3">
                    <a14:imgEffect>
                      <a14:brightnessContrast bright="100000"/>
                    </a14:imgEffect>
                  </a14:imgLayer>
                </a14:imgProps>
              </a:ext>
              <a:ext uri="{28A0092B-C50C-407E-A947-70E740481C1C}">
                <a14:useLocalDpi xmlns="" xmlns:a14="http://schemas.microsoft.com/office/drawing/2010/main" val="0"/>
              </a:ext>
            </a:extLst>
          </a:blip>
          <a:stretch>
            <a:fillRect/>
          </a:stretch>
        </p:blipFill>
        <p:spPr>
          <a:xfrm>
            <a:off x="7886701" y="4505800"/>
            <a:ext cx="1077180" cy="520278"/>
          </a:xfrm>
          <a:prstGeom prst="rect">
            <a:avLst/>
          </a:prstGeom>
        </p:spPr>
      </p:pic>
      <p:sp>
        <p:nvSpPr>
          <p:cNvPr id="3" name="Footer Placeholder 2"/>
          <p:cNvSpPr>
            <a:spLocks noGrp="1"/>
          </p:cNvSpPr>
          <p:nvPr>
            <p:ph type="ftr" sz="quarter" idx="10"/>
          </p:nvPr>
        </p:nvSpPr>
        <p:spPr/>
        <p:txBody>
          <a:bodyPr/>
          <a:lstStyle>
            <a:lvl1pPr>
              <a:defRPr>
                <a:solidFill>
                  <a:schemeClr val="bg1"/>
                </a:solidFill>
              </a:defRPr>
            </a:lvl1pPr>
          </a:lstStyle>
          <a:p>
            <a:endParaRPr lang="en-US" dirty="0"/>
          </a:p>
        </p:txBody>
      </p:sp>
      <p:sp>
        <p:nvSpPr>
          <p:cNvPr id="2" name="Slide Number Placeholder 1"/>
          <p:cNvSpPr>
            <a:spLocks noGrp="1"/>
          </p:cNvSpPr>
          <p:nvPr>
            <p:ph type="sldNum" sz="quarter" idx="11"/>
          </p:nvPr>
        </p:nvSpPr>
        <p:spPr/>
        <p:txBody>
          <a:bodyPr/>
          <a:lstStyle>
            <a:lvl1pPr>
              <a:defRPr>
                <a:solidFill>
                  <a:schemeClr val="bg1"/>
                </a:solidFill>
              </a:defRPr>
            </a:lvl1pPr>
          </a:lstStyle>
          <a:p>
            <a:fld id="{5069E927-15F6-8846-9E92-04BAA7737A2A}" type="slidenum">
              <a:rPr lang="en-US" smtClean="0"/>
              <a:pPr/>
              <a:t>‹#›</a:t>
            </a:fld>
            <a:endParaRPr lang="en-US" dirty="0"/>
          </a:p>
        </p:txBody>
      </p:sp>
    </p:spTree>
    <p:extLst>
      <p:ext uri="{BB962C8B-B14F-4D97-AF65-F5344CB8AC3E}">
        <p14:creationId xmlns="" xmlns:p14="http://schemas.microsoft.com/office/powerpoint/2010/main" val="94246658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pPr algn="r"/>
            <a:fld id="{5069E927-15F6-8846-9E92-04BAA7737A2A}" type="slidenum">
              <a:rPr lang="en-US" smtClean="0"/>
              <a:pPr algn="r"/>
              <a:t>‹#›</a:t>
            </a:fld>
            <a:r>
              <a:rPr lang="en-US" dirty="0" smtClean="0"/>
              <a:t>  </a:t>
            </a:r>
            <a:r>
              <a:rPr lang="en-US" dirty="0" smtClean="0">
                <a:latin typeface="Arial" panose="020B0604020202020204" pitchFamily="34" charset="0"/>
                <a:cs typeface="Arial" panose="020B0604020202020204" pitchFamily="34" charset="0"/>
              </a:rPr>
              <a:t>│</a:t>
            </a:r>
            <a:endParaRPr lang="en-US" dirty="0"/>
          </a:p>
        </p:txBody>
      </p:sp>
      <p:sp>
        <p:nvSpPr>
          <p:cNvPr id="24" name="Title 23"/>
          <p:cNvSpPr>
            <a:spLocks noGrp="1"/>
          </p:cNvSpPr>
          <p:nvPr>
            <p:ph type="title"/>
          </p:nvPr>
        </p:nvSpPr>
        <p:spPr/>
        <p:txBody>
          <a:bodyPr/>
          <a:lstStyle/>
          <a:p>
            <a:r>
              <a:rPr lang="en-US" smtClean="0"/>
              <a:t>Click to edit Master title style</a:t>
            </a:r>
            <a:endParaRPr lang="en-US"/>
          </a:p>
        </p:txBody>
      </p:sp>
      <p:sp>
        <p:nvSpPr>
          <p:cNvPr id="2" name="Footer Placeholder 1"/>
          <p:cNvSpPr>
            <a:spLocks noGrp="1"/>
          </p:cNvSpPr>
          <p:nvPr>
            <p:ph type="ftr" sz="quarter" idx="12"/>
          </p:nvPr>
        </p:nvSpPr>
        <p:spPr/>
        <p:txBody>
          <a:bodyPr/>
          <a:lstStyle/>
          <a:p>
            <a:pPr defTabSz="457200"/>
            <a:endParaRPr lang="en-US" dirty="0">
              <a:solidFill>
                <a:srgbClr val="606160"/>
              </a:solidFill>
            </a:endParaRPr>
          </a:p>
        </p:txBody>
      </p:sp>
    </p:spTree>
    <p:extLst>
      <p:ext uri="{BB962C8B-B14F-4D97-AF65-F5344CB8AC3E}">
        <p14:creationId xmlns="" xmlns:p14="http://schemas.microsoft.com/office/powerpoint/2010/main" val="88742980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side Slide">
    <p:spTree>
      <p:nvGrpSpPr>
        <p:cNvPr id="1" name=""/>
        <p:cNvGrpSpPr/>
        <p:nvPr/>
      </p:nvGrpSpPr>
      <p:grpSpPr>
        <a:xfrm>
          <a:off x="0" y="0"/>
          <a:ext cx="0" cy="0"/>
          <a:chOff x="0" y="0"/>
          <a:chExt cx="0" cy="0"/>
        </a:xfrm>
      </p:grpSpPr>
      <p:sp>
        <p:nvSpPr>
          <p:cNvPr id="18" name="Text Placeholder 17"/>
          <p:cNvSpPr>
            <a:spLocks noGrp="1"/>
          </p:cNvSpPr>
          <p:nvPr>
            <p:ph type="body" sz="quarter" idx="10"/>
          </p:nvPr>
        </p:nvSpPr>
        <p:spPr>
          <a:xfrm>
            <a:off x="264161" y="659485"/>
            <a:ext cx="8615679" cy="255713"/>
          </a:xfrm>
          <a:prstGeom prst="rect">
            <a:avLst/>
          </a:prstGeom>
        </p:spPr>
        <p:txBody>
          <a:bodyPr>
            <a:normAutofit/>
          </a:bodyPr>
          <a:lstStyle>
            <a:lvl1pPr marL="0" indent="0" algn="l">
              <a:lnSpc>
                <a:spcPct val="60000"/>
              </a:lnSpc>
              <a:buNone/>
              <a:defRPr sz="2000" b="1" baseline="0">
                <a:solidFill>
                  <a:srgbClr val="098EDB"/>
                </a:solidFill>
                <a:latin typeface="Arial"/>
                <a:cs typeface="Arial"/>
              </a:defRPr>
            </a:lvl1pPr>
          </a:lstStyle>
          <a:p>
            <a:pPr lvl="0"/>
            <a:r>
              <a:rPr lang="en-US" dirty="0" smtClean="0"/>
              <a:t>Click to edit Master text styles</a:t>
            </a:r>
          </a:p>
        </p:txBody>
      </p:sp>
      <p:sp>
        <p:nvSpPr>
          <p:cNvPr id="19" name="Text Placeholder 17"/>
          <p:cNvSpPr>
            <a:spLocks noGrp="1"/>
          </p:cNvSpPr>
          <p:nvPr>
            <p:ph type="body" sz="quarter" idx="11"/>
          </p:nvPr>
        </p:nvSpPr>
        <p:spPr>
          <a:xfrm>
            <a:off x="264161" y="358052"/>
            <a:ext cx="8615679" cy="255713"/>
          </a:xfrm>
          <a:prstGeom prst="rect">
            <a:avLst/>
          </a:prstGeom>
        </p:spPr>
        <p:txBody>
          <a:bodyPr>
            <a:noAutofit/>
          </a:bodyPr>
          <a:lstStyle>
            <a:lvl1pPr marL="0" indent="0" algn="l">
              <a:lnSpc>
                <a:spcPct val="60000"/>
              </a:lnSpc>
              <a:buNone/>
              <a:defRPr sz="3200" b="1" baseline="0">
                <a:solidFill>
                  <a:schemeClr val="tx1"/>
                </a:solidFill>
                <a:latin typeface="Arial"/>
                <a:cs typeface="Arial"/>
              </a:defRPr>
            </a:lvl1pPr>
          </a:lstStyle>
          <a:p>
            <a:pPr lvl="0"/>
            <a:r>
              <a:rPr lang="en-US" dirty="0" smtClean="0"/>
              <a:t>Click to edit Master text styles</a:t>
            </a:r>
          </a:p>
        </p:txBody>
      </p:sp>
      <p:sp>
        <p:nvSpPr>
          <p:cNvPr id="22" name="Text Placeholder 21"/>
          <p:cNvSpPr>
            <a:spLocks noGrp="1"/>
          </p:cNvSpPr>
          <p:nvPr>
            <p:ph type="body" sz="quarter" idx="12"/>
          </p:nvPr>
        </p:nvSpPr>
        <p:spPr>
          <a:xfrm>
            <a:off x="263525" y="1074182"/>
            <a:ext cx="8616950" cy="3193018"/>
          </a:xfrm>
          <a:prstGeom prst="rect">
            <a:avLst/>
          </a:prstGeom>
        </p:spPr>
        <p:txBody>
          <a:bodyPr vert="horz"/>
          <a:lstStyle>
            <a:lvl1pPr>
              <a:defRPr sz="2200">
                <a:solidFill>
                  <a:schemeClr val="bg2"/>
                </a:solidFill>
                <a:latin typeface="Arial"/>
                <a:cs typeface="Arial"/>
              </a:defRPr>
            </a:lvl1pPr>
            <a:lvl2pPr>
              <a:defRPr sz="2000">
                <a:solidFill>
                  <a:schemeClr val="bg2"/>
                </a:solidFill>
                <a:latin typeface="Arial"/>
                <a:cs typeface="Arial"/>
              </a:defRPr>
            </a:lvl2pPr>
            <a:lvl3pPr>
              <a:defRPr sz="1800">
                <a:solidFill>
                  <a:schemeClr val="bg2"/>
                </a:solidFill>
                <a:latin typeface="Arial"/>
                <a:cs typeface="Arial"/>
              </a:defRPr>
            </a:lvl3pPr>
            <a:lvl4pPr>
              <a:defRPr sz="1600">
                <a:solidFill>
                  <a:schemeClr val="bg2"/>
                </a:solidFill>
                <a:latin typeface="Arial"/>
                <a:cs typeface="Arial"/>
              </a:defRPr>
            </a:lvl4pPr>
            <a:lvl5pPr>
              <a:defRPr sz="1400">
                <a:solidFill>
                  <a:schemeClr val="bg2"/>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nside Slide, Image Right">
    <p:spTree>
      <p:nvGrpSpPr>
        <p:cNvPr id="1" name=""/>
        <p:cNvGrpSpPr/>
        <p:nvPr/>
      </p:nvGrpSpPr>
      <p:grpSpPr>
        <a:xfrm>
          <a:off x="0" y="0"/>
          <a:ext cx="0" cy="0"/>
          <a:chOff x="0" y="0"/>
          <a:chExt cx="0" cy="0"/>
        </a:xfrm>
      </p:grpSpPr>
      <p:sp>
        <p:nvSpPr>
          <p:cNvPr id="7" name="Rectangle 6"/>
          <p:cNvSpPr/>
          <p:nvPr userDrawn="1"/>
        </p:nvSpPr>
        <p:spPr>
          <a:xfrm>
            <a:off x="0" y="5082778"/>
            <a:ext cx="9144000" cy="60722"/>
          </a:xfrm>
          <a:prstGeom prst="rect">
            <a:avLst/>
          </a:prstGeom>
          <a:solidFill>
            <a:srgbClr val="009FF9"/>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8" name="Straight Connector 7"/>
          <p:cNvCxnSpPr/>
          <p:nvPr userDrawn="1"/>
        </p:nvCxnSpPr>
        <p:spPr>
          <a:xfrm flipH="1">
            <a:off x="0" y="4786313"/>
            <a:ext cx="7731125" cy="0"/>
          </a:xfrm>
          <a:prstGeom prst="line">
            <a:avLst/>
          </a:prstGeom>
          <a:ln w="12700" cmpd="sng">
            <a:solidFill>
              <a:srgbClr val="098EDB"/>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2"/>
          </p:nvPr>
        </p:nvSpPr>
        <p:spPr>
          <a:xfrm>
            <a:off x="273051" y="1008983"/>
            <a:ext cx="8523816" cy="2686718"/>
          </a:xfrm>
          <a:prstGeom prst="rect">
            <a:avLst/>
          </a:prstGeom>
        </p:spPr>
        <p:txBody>
          <a:bodyPr vert="horz"/>
          <a:lstStyle>
            <a:lvl1pPr marL="0" indent="0">
              <a:buNone/>
              <a:defRPr/>
            </a:lvl1pPr>
          </a:lstStyle>
          <a:p>
            <a:pPr lvl="0"/>
            <a:r>
              <a:rPr lang="en-US" noProof="0" dirty="0" smtClean="0"/>
              <a:t>Click icon to add picture</a:t>
            </a:r>
            <a:endParaRPr lang="en-US" noProof="0" dirty="0"/>
          </a:p>
        </p:txBody>
      </p:sp>
      <p:sp>
        <p:nvSpPr>
          <p:cNvPr id="20" name="Text Placeholder 17"/>
          <p:cNvSpPr>
            <a:spLocks noGrp="1"/>
          </p:cNvSpPr>
          <p:nvPr>
            <p:ph type="body" sz="quarter" idx="10"/>
          </p:nvPr>
        </p:nvSpPr>
        <p:spPr>
          <a:xfrm>
            <a:off x="264165" y="753269"/>
            <a:ext cx="8532705" cy="255713"/>
          </a:xfrm>
          <a:prstGeom prst="rect">
            <a:avLst/>
          </a:prstGeom>
        </p:spPr>
        <p:txBody>
          <a:bodyPr>
            <a:noAutofit/>
          </a:bodyPr>
          <a:lstStyle>
            <a:lvl1pPr marL="0" indent="0" algn="l">
              <a:lnSpc>
                <a:spcPct val="60000"/>
              </a:lnSpc>
              <a:buNone/>
              <a:defRPr lang="en-US" sz="2000" b="1" kern="1200" baseline="0" dirty="0">
                <a:solidFill>
                  <a:srgbClr val="098EDB"/>
                </a:solidFill>
                <a:latin typeface="Arial"/>
                <a:ea typeface="+mn-ea"/>
                <a:cs typeface="Arial"/>
              </a:defRPr>
            </a:lvl1pPr>
          </a:lstStyle>
          <a:p>
            <a:pPr lvl="0"/>
            <a:r>
              <a:rPr lang="en-US" smtClean="0"/>
              <a:t>Click to edit Master text styles</a:t>
            </a:r>
          </a:p>
        </p:txBody>
      </p:sp>
      <p:sp>
        <p:nvSpPr>
          <p:cNvPr id="21" name="Text Placeholder 17"/>
          <p:cNvSpPr>
            <a:spLocks noGrp="1"/>
          </p:cNvSpPr>
          <p:nvPr>
            <p:ph type="body" sz="quarter" idx="11"/>
          </p:nvPr>
        </p:nvSpPr>
        <p:spPr>
          <a:xfrm>
            <a:off x="273051" y="80963"/>
            <a:ext cx="8523817" cy="591741"/>
          </a:xfrm>
          <a:prstGeom prst="rect">
            <a:avLst/>
          </a:prstGeom>
        </p:spPr>
        <p:txBody>
          <a:bodyPr anchor="b" anchorCtr="0">
            <a:noAutofit/>
          </a:bodyPr>
          <a:lstStyle>
            <a:lvl1pPr marL="0" indent="0" algn="l">
              <a:lnSpc>
                <a:spcPct val="60000"/>
              </a:lnSpc>
              <a:buNone/>
              <a:defRPr lang="en-US" sz="2800" b="1" kern="1200" baseline="0" dirty="0">
                <a:solidFill>
                  <a:schemeClr val="tx1"/>
                </a:solidFill>
                <a:latin typeface="Arial"/>
                <a:ea typeface="+mn-ea"/>
                <a:cs typeface="Arial"/>
              </a:defRPr>
            </a:lvl1pPr>
          </a:lstStyle>
          <a:p>
            <a:pPr lvl="0"/>
            <a:r>
              <a:rPr lang="en-US" smtClean="0"/>
              <a:t>Click to edit Master text styles</a:t>
            </a:r>
          </a:p>
        </p:txBody>
      </p:sp>
      <p:sp>
        <p:nvSpPr>
          <p:cNvPr id="24" name="Text Placeholder 21"/>
          <p:cNvSpPr>
            <a:spLocks noGrp="1"/>
          </p:cNvSpPr>
          <p:nvPr>
            <p:ph type="body" sz="quarter" idx="13"/>
          </p:nvPr>
        </p:nvSpPr>
        <p:spPr>
          <a:xfrm>
            <a:off x="273052" y="3765552"/>
            <a:ext cx="8879839" cy="860711"/>
          </a:xfrm>
          <a:prstGeom prst="rect">
            <a:avLst/>
          </a:prstGeom>
        </p:spPr>
        <p:txBody>
          <a:bodyPr vert="horz"/>
          <a:lstStyle>
            <a:lvl1pPr marL="114300" indent="-114300">
              <a:lnSpc>
                <a:spcPct val="95000"/>
              </a:lnSpc>
              <a:spcBef>
                <a:spcPts val="600"/>
              </a:spcBef>
              <a:defRPr sz="1600">
                <a:solidFill>
                  <a:schemeClr val="bg2"/>
                </a:solidFill>
                <a:latin typeface="Arial"/>
                <a:cs typeface="Arial"/>
              </a:defRPr>
            </a:lvl1pPr>
            <a:lvl2pPr marL="628650" indent="-171450">
              <a:lnSpc>
                <a:spcPct val="90000"/>
              </a:lnSpc>
              <a:spcBef>
                <a:spcPts val="300"/>
              </a:spcBef>
              <a:defRPr sz="1400">
                <a:solidFill>
                  <a:schemeClr val="bg2"/>
                </a:solidFill>
                <a:latin typeface="Arial"/>
                <a:cs typeface="Arial"/>
              </a:defRPr>
            </a:lvl2pPr>
            <a:lvl3pPr marL="914400" indent="0">
              <a:buNone/>
              <a:defRPr sz="1600">
                <a:solidFill>
                  <a:schemeClr val="bg2"/>
                </a:solidFill>
                <a:latin typeface="Arial"/>
                <a:cs typeface="Arial"/>
              </a:defRPr>
            </a:lvl3pPr>
            <a:lvl4pPr>
              <a:defRPr sz="1500">
                <a:solidFill>
                  <a:schemeClr val="bg2"/>
                </a:solidFill>
                <a:latin typeface="Arial"/>
                <a:cs typeface="Arial"/>
              </a:defRPr>
            </a:lvl4pPr>
            <a:lvl5pPr>
              <a:defRPr sz="1400">
                <a:solidFill>
                  <a:schemeClr val="bg2"/>
                </a:solidFill>
                <a:latin typeface="Arial"/>
                <a:cs typeface="Arial"/>
              </a:defRPr>
            </a:lvl5pPr>
          </a:lstStyle>
          <a:p>
            <a:pPr lvl="0"/>
            <a:r>
              <a:rPr lang="en-US" dirty="0" smtClean="0"/>
              <a:t>Click to edit Master text styles</a:t>
            </a:r>
          </a:p>
          <a:p>
            <a:pPr lvl="1"/>
            <a:r>
              <a:rPr lang="en-US" dirty="0" smtClean="0"/>
              <a:t>Second level</a:t>
            </a:r>
          </a:p>
        </p:txBody>
      </p:sp>
      <p:sp>
        <p:nvSpPr>
          <p:cNvPr id="13" name="Text Placeholder 21"/>
          <p:cNvSpPr>
            <a:spLocks noGrp="1"/>
          </p:cNvSpPr>
          <p:nvPr>
            <p:ph type="body" sz="quarter" idx="14"/>
          </p:nvPr>
        </p:nvSpPr>
        <p:spPr>
          <a:xfrm>
            <a:off x="416562" y="4812210"/>
            <a:ext cx="7314436" cy="201404"/>
          </a:xfrm>
          <a:prstGeom prst="rect">
            <a:avLst/>
          </a:prstGeom>
        </p:spPr>
        <p:txBody>
          <a:bodyPr vert="horz"/>
          <a:lstStyle>
            <a:lvl1pPr marL="0" indent="0">
              <a:buNone/>
              <a:defRPr sz="1100">
                <a:solidFill>
                  <a:schemeClr val="bg2"/>
                </a:solidFill>
                <a:latin typeface="Arial"/>
                <a:cs typeface="Arial"/>
              </a:defRPr>
            </a:lvl1pPr>
            <a:lvl2pPr marL="457200" indent="0">
              <a:buNone/>
              <a:defRPr sz="1100">
                <a:solidFill>
                  <a:schemeClr val="bg2"/>
                </a:solidFill>
                <a:latin typeface="Arial"/>
                <a:cs typeface="Arial"/>
              </a:defRPr>
            </a:lvl2pPr>
            <a:lvl3pPr marL="914400" indent="0">
              <a:buNone/>
              <a:defRPr sz="1050">
                <a:solidFill>
                  <a:schemeClr val="bg2"/>
                </a:solidFill>
                <a:latin typeface="Arial"/>
                <a:cs typeface="Arial"/>
              </a:defRPr>
            </a:lvl3pPr>
            <a:lvl4pPr>
              <a:defRPr sz="1500">
                <a:solidFill>
                  <a:schemeClr val="bg2"/>
                </a:solidFill>
                <a:latin typeface="Arial"/>
                <a:cs typeface="Arial"/>
              </a:defRPr>
            </a:lvl4pPr>
            <a:lvl5pPr>
              <a:defRPr sz="1400">
                <a:solidFill>
                  <a:schemeClr val="bg2"/>
                </a:solidFill>
                <a:latin typeface="Arial"/>
                <a:cs typeface="Arial"/>
              </a:defRPr>
            </a:lvl5pPr>
          </a:lstStyle>
          <a:p>
            <a:pPr lvl="0"/>
            <a:r>
              <a:rPr lang="en-US" dirty="0" smtClean="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74800" y="308610"/>
            <a:ext cx="7772400" cy="342900"/>
          </a:xfrm>
        </p:spPr>
        <p:txBody>
          <a:body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endParaRPr>
          </a:p>
        </p:txBody>
      </p:sp>
      <p:sp>
        <p:nvSpPr>
          <p:cNvPr id="5" name="Slide Number Placeholder 4"/>
          <p:cNvSpPr>
            <a:spLocks noGrp="1"/>
          </p:cNvSpPr>
          <p:nvPr>
            <p:ph type="sldNum" sz="quarter" idx="11"/>
          </p:nvPr>
        </p:nvSpPr>
        <p:spPr/>
        <p:txBody>
          <a:bodyPr/>
          <a:lstStyle/>
          <a:p>
            <a:fld id="{5069E927-15F6-8846-9E92-04BAA7737A2A}" type="slidenum">
              <a:rPr lang="en-US" smtClean="0">
                <a:solidFill>
                  <a:srgbClr val="D60C8C"/>
                </a:solidFill>
              </a:rPr>
              <a:pPr/>
              <a:t>‹#›</a:t>
            </a:fld>
            <a:endParaRPr lang="en-US" dirty="0">
              <a:solidFill>
                <a:srgbClr val="D60C8C"/>
              </a:solidFill>
            </a:endParaRPr>
          </a:p>
        </p:txBody>
      </p:sp>
      <p:pic>
        <p:nvPicPr>
          <p:cNvPr id="7" name="Picture 6"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19" name="Text Placeholder 18"/>
          <p:cNvSpPr>
            <a:spLocks noGrp="1"/>
          </p:cNvSpPr>
          <p:nvPr>
            <p:ph type="body" sz="quarter" idx="13"/>
          </p:nvPr>
        </p:nvSpPr>
        <p:spPr>
          <a:xfrm>
            <a:off x="474816" y="754380"/>
            <a:ext cx="658368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26372778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buClr>
                <a:schemeClr val="accent3"/>
              </a:buCl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66008" y="308610"/>
            <a:ext cx="7772400" cy="342900"/>
          </a:xfrm>
        </p:spPr>
        <p:txBody>
          <a:bodyPr/>
          <a:lstStyle>
            <a:lvl1pPr>
              <a:defRPr>
                <a:solidFill>
                  <a:schemeClr val="accent3"/>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endParaRPr>
          </a:p>
        </p:txBody>
      </p:sp>
      <p:sp>
        <p:nvSpPr>
          <p:cNvPr id="5" name="Slide Number Placeholder 4"/>
          <p:cNvSpPr>
            <a:spLocks noGrp="1"/>
          </p:cNvSpPr>
          <p:nvPr>
            <p:ph type="sldNum" sz="quarter" idx="11"/>
          </p:nvPr>
        </p:nvSpPr>
        <p:spPr/>
        <p:txBody>
          <a:bodyPr/>
          <a:lstStyle>
            <a:lvl1pPr>
              <a:defRPr>
                <a:solidFill>
                  <a:schemeClr val="accent3"/>
                </a:solidFill>
              </a:defRPr>
            </a:lvl1pPr>
          </a:lstStyle>
          <a:p>
            <a:fld id="{5069E927-15F6-8846-9E92-04BAA7737A2A}" type="slidenum">
              <a:rPr lang="en-US" smtClean="0"/>
              <a:pPr/>
              <a:t>‹#›</a:t>
            </a:fld>
            <a:endParaRPr lang="en-US" dirty="0"/>
          </a:p>
        </p:txBody>
      </p:sp>
      <p:pic>
        <p:nvPicPr>
          <p:cNvPr id="7" name="Picture 6"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23" name="Text Placeholder 18"/>
          <p:cNvSpPr>
            <a:spLocks noGrp="1"/>
          </p:cNvSpPr>
          <p:nvPr>
            <p:ph type="body" sz="quarter" idx="13"/>
          </p:nvPr>
        </p:nvSpPr>
        <p:spPr>
          <a:xfrm>
            <a:off x="474816" y="754380"/>
            <a:ext cx="667512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21531062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Cli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12421" t="-56695" r="-1"/>
          <a:stretch/>
        </p:blipFill>
        <p:spPr>
          <a:xfrm>
            <a:off x="0" y="8803"/>
            <a:ext cx="9144000" cy="5134698"/>
          </a:xfrm>
          <a:prstGeom prst="rect">
            <a:avLst/>
          </a:prstGeom>
        </p:spPr>
      </p:pic>
      <p:sp>
        <p:nvSpPr>
          <p:cNvPr id="8" name="Rectangle 7"/>
          <p:cNvSpPr/>
          <p:nvPr userDrawn="1"/>
        </p:nvSpPr>
        <p:spPr>
          <a:xfrm>
            <a:off x="-2267" y="17829"/>
            <a:ext cx="9144000" cy="2216381"/>
          </a:xfrm>
          <a:prstGeom prst="rect">
            <a:avLst/>
          </a:prstGeom>
          <a:solidFill>
            <a:srgbClr val="CC00CC"/>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E"/>
              </a:solidFill>
            </a:endParaRPr>
          </a:p>
        </p:txBody>
      </p:sp>
      <p:pic>
        <p:nvPicPr>
          <p:cNvPr id="14" name="Picture 13" descr="Screen shot 2012-09-04 at 8.38.43 AM.png"/>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a:stretch/>
        </p:blipFill>
        <p:spPr>
          <a:xfrm>
            <a:off x="0" y="0"/>
            <a:ext cx="9144000" cy="2181743"/>
          </a:xfrm>
          <a:prstGeom prst="rect">
            <a:avLst/>
          </a:prstGeom>
        </p:spPr>
      </p:pic>
      <p:sp>
        <p:nvSpPr>
          <p:cNvPr id="15" name="Rectangle 14"/>
          <p:cNvSpPr/>
          <p:nvPr userDrawn="1"/>
        </p:nvSpPr>
        <p:spPr>
          <a:xfrm>
            <a:off x="0" y="5082886"/>
            <a:ext cx="9144000" cy="60614"/>
          </a:xfrm>
          <a:prstGeom prst="rect">
            <a:avLst/>
          </a:prstGeom>
          <a:solidFill>
            <a:srgbClr val="CC00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E"/>
              </a:solidFill>
            </a:endParaRPr>
          </a:p>
        </p:txBody>
      </p:sp>
      <p:sp>
        <p:nvSpPr>
          <p:cNvPr id="19" name="Text Placeholder 17"/>
          <p:cNvSpPr>
            <a:spLocks noGrp="1"/>
          </p:cNvSpPr>
          <p:nvPr>
            <p:ph type="body" sz="quarter" idx="11" hasCustomPrompt="1"/>
          </p:nvPr>
        </p:nvSpPr>
        <p:spPr>
          <a:xfrm>
            <a:off x="375922" y="4726913"/>
            <a:ext cx="5315995" cy="206626"/>
          </a:xfrm>
          <a:prstGeom prst="rect">
            <a:avLst/>
          </a:prstGeom>
        </p:spPr>
        <p:txBody>
          <a:bodyPr anchor="ctr">
            <a:noAutofit/>
          </a:bodyPr>
          <a:lstStyle>
            <a:lvl1pPr marL="0" indent="0" algn="r">
              <a:lnSpc>
                <a:spcPct val="100000"/>
              </a:lnSpc>
              <a:spcBef>
                <a:spcPts val="0"/>
              </a:spcBef>
              <a:buNone/>
              <a:defRPr sz="1200" b="0" i="1" baseline="0">
                <a:solidFill>
                  <a:srgbClr val="098EDB"/>
                </a:solidFill>
                <a:latin typeface="+mn-lt"/>
                <a:cs typeface="Arial"/>
              </a:defRPr>
            </a:lvl1pPr>
          </a:lstStyle>
          <a:p>
            <a:pPr lvl="0"/>
            <a:r>
              <a:rPr lang="en-US" dirty="0" smtClean="0"/>
              <a:t>Presenter’s Name &amp; Title Here</a:t>
            </a:r>
            <a:endParaRPr lang="en-US" dirty="0"/>
          </a:p>
        </p:txBody>
      </p:sp>
      <p:sp>
        <p:nvSpPr>
          <p:cNvPr id="20" name="Text Placeholder 17"/>
          <p:cNvSpPr>
            <a:spLocks noGrp="1"/>
          </p:cNvSpPr>
          <p:nvPr>
            <p:ph type="body" sz="quarter" idx="12" hasCustomPrompt="1"/>
          </p:nvPr>
        </p:nvSpPr>
        <p:spPr>
          <a:xfrm>
            <a:off x="6034394" y="4726913"/>
            <a:ext cx="3087700" cy="206626"/>
          </a:xfrm>
          <a:prstGeom prst="rect">
            <a:avLst/>
          </a:prstGeom>
        </p:spPr>
        <p:txBody>
          <a:bodyPr anchor="ctr">
            <a:noAutofit/>
          </a:bodyPr>
          <a:lstStyle>
            <a:lvl1pPr marL="0" indent="0" algn="l">
              <a:lnSpc>
                <a:spcPct val="100000"/>
              </a:lnSpc>
              <a:spcBef>
                <a:spcPts val="0"/>
              </a:spcBef>
              <a:buNone/>
              <a:defRPr sz="1200" b="0" i="0" baseline="0">
                <a:solidFill>
                  <a:srgbClr val="052757"/>
                </a:solidFill>
                <a:latin typeface="+mn-lt"/>
                <a:cs typeface="Arial"/>
              </a:defRPr>
            </a:lvl1pPr>
          </a:lstStyle>
          <a:p>
            <a:pPr lvl="0"/>
            <a:r>
              <a:rPr lang="en-US" dirty="0" smtClean="0"/>
              <a:t>Date Here</a:t>
            </a:r>
            <a:endParaRPr lang="en-US" dirty="0"/>
          </a:p>
        </p:txBody>
      </p:sp>
      <p:sp>
        <p:nvSpPr>
          <p:cNvPr id="22" name="Picture Placeholder 21"/>
          <p:cNvSpPr>
            <a:spLocks noGrp="1"/>
          </p:cNvSpPr>
          <p:nvPr>
            <p:ph type="pic" sz="quarter" idx="13" hasCustomPrompt="1"/>
          </p:nvPr>
        </p:nvSpPr>
        <p:spPr>
          <a:xfrm>
            <a:off x="427159" y="3909067"/>
            <a:ext cx="1220787" cy="483394"/>
          </a:xfrm>
          <a:prstGeom prst="rect">
            <a:avLst/>
          </a:prstGeom>
        </p:spPr>
        <p:txBody>
          <a:bodyPr>
            <a:normAutofit/>
          </a:bodyPr>
          <a:lstStyle>
            <a:lvl1pPr marL="0" indent="0">
              <a:buNone/>
              <a:defRPr sz="1200" i="1" baseline="0"/>
            </a:lvl1pPr>
          </a:lstStyle>
          <a:p>
            <a:r>
              <a:rPr lang="en-US" dirty="0" smtClean="0"/>
              <a:t>Client Logo</a:t>
            </a:r>
            <a:endParaRPr lang="en-US" dirty="0"/>
          </a:p>
        </p:txBody>
      </p:sp>
      <p:pic>
        <p:nvPicPr>
          <p:cNvPr id="23" name="Picture 22" descr="Untitled-1.png"/>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3236386" y="2441167"/>
            <a:ext cx="2671228" cy="1290203"/>
          </a:xfrm>
          <a:prstGeom prst="rect">
            <a:avLst/>
          </a:prstGeom>
        </p:spPr>
      </p:pic>
      <p:sp>
        <p:nvSpPr>
          <p:cNvPr id="18" name="Text Placeholder 17"/>
          <p:cNvSpPr>
            <a:spLocks noGrp="1"/>
          </p:cNvSpPr>
          <p:nvPr>
            <p:ph type="body" sz="quarter" idx="10" hasCustomPrompt="1"/>
          </p:nvPr>
        </p:nvSpPr>
        <p:spPr>
          <a:xfrm>
            <a:off x="1823321" y="3966023"/>
            <a:ext cx="7225788" cy="426438"/>
          </a:xfrm>
          <a:prstGeom prst="rect">
            <a:avLst/>
          </a:prstGeom>
        </p:spPr>
        <p:txBody>
          <a:bodyPr anchor="ctr">
            <a:noAutofit/>
          </a:bodyPr>
          <a:lstStyle>
            <a:lvl1pPr marL="0" indent="0" algn="l">
              <a:lnSpc>
                <a:spcPct val="90000"/>
              </a:lnSpc>
              <a:spcBef>
                <a:spcPts val="0"/>
              </a:spcBef>
              <a:buNone/>
              <a:defRPr sz="2800" b="1" baseline="0">
                <a:solidFill>
                  <a:schemeClr val="tx1"/>
                </a:solidFill>
                <a:latin typeface="+mn-lt"/>
                <a:cs typeface="Arial"/>
              </a:defRPr>
            </a:lvl1pPr>
          </a:lstStyle>
          <a:p>
            <a:pPr lvl="0"/>
            <a:r>
              <a:rPr lang="en-US" dirty="0" smtClean="0"/>
              <a:t>Headline Here and Headline Here</a:t>
            </a:r>
            <a:endParaRPr lang="en-US" dirty="0"/>
          </a:p>
        </p:txBody>
      </p:sp>
    </p:spTree>
    <p:extLst>
      <p:ext uri="{BB962C8B-B14F-4D97-AF65-F5344CB8AC3E}">
        <p14:creationId xmlns="" xmlns:p14="http://schemas.microsoft.com/office/powerpoint/2010/main" val="3023385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buClr>
                <a:srgbClr val="00B5CC"/>
              </a:buCl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509968" y="308610"/>
            <a:ext cx="7772400" cy="342900"/>
          </a:xfrm>
        </p:spPr>
        <p:txBody>
          <a:bodyPr/>
          <a:lstStyle>
            <a:lvl1pPr>
              <a:defRPr>
                <a:solidFill>
                  <a:srgbClr val="00B5CC"/>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endParaRPr>
          </a:p>
        </p:txBody>
      </p:sp>
      <p:sp>
        <p:nvSpPr>
          <p:cNvPr id="5" name="Slide Number Placeholder 4"/>
          <p:cNvSpPr>
            <a:spLocks noGrp="1"/>
          </p:cNvSpPr>
          <p:nvPr>
            <p:ph type="sldNum" sz="quarter" idx="11"/>
          </p:nvPr>
        </p:nvSpPr>
        <p:spPr/>
        <p:txBody>
          <a:bodyPr/>
          <a:lstStyle>
            <a:lvl1pPr>
              <a:defRPr>
                <a:solidFill>
                  <a:srgbClr val="00B5CC"/>
                </a:solidFill>
              </a:defRPr>
            </a:lvl1pPr>
          </a:lstStyle>
          <a:p>
            <a:fld id="{5069E927-15F6-8846-9E92-04BAA7737A2A}" type="slidenum">
              <a:rPr lang="en-US" smtClean="0"/>
              <a:pPr/>
              <a:t>‹#›</a:t>
            </a:fld>
            <a:endParaRPr lang="en-US" dirty="0"/>
          </a:p>
        </p:txBody>
      </p:sp>
      <p:graphicFrame>
        <p:nvGraphicFramePr>
          <p:cNvPr id="6" name="Chart 5"/>
          <p:cNvGraphicFramePr>
            <a:graphicFrameLocks noChangeAspect="1"/>
          </p:cNvGraphicFramePr>
          <p:nvPr userDrawn="1">
            <p:extLst>
              <p:ext uri="{D42A27DB-BD31-4B8C-83A1-F6EECF244321}">
                <p14:modId xmlns="" xmlns:p14="http://schemas.microsoft.com/office/powerpoint/2010/main" val="3517788164"/>
              </p:ext>
            </p:extLst>
          </p:nvPr>
        </p:nvGraphicFramePr>
        <p:xfrm>
          <a:off x="125518" y="211149"/>
          <a:ext cx="777240" cy="58293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Untitled-1.png"/>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15" name="Text Placeholder 18"/>
          <p:cNvSpPr>
            <a:spLocks noGrp="1"/>
          </p:cNvSpPr>
          <p:nvPr>
            <p:ph type="body" sz="quarter" idx="13"/>
          </p:nvPr>
        </p:nvSpPr>
        <p:spPr>
          <a:xfrm>
            <a:off x="536360" y="754380"/>
            <a:ext cx="640080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184973815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buClr>
                <a:schemeClr val="accent6"/>
              </a:buCl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92384" y="308610"/>
            <a:ext cx="7772400" cy="342900"/>
          </a:xfrm>
        </p:spPr>
        <p:txBody>
          <a:bodyPr/>
          <a:lstStyle>
            <a:lvl1pPr>
              <a:defRPr>
                <a:solidFill>
                  <a:schemeClr val="accent6"/>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endParaRPr>
          </a:p>
        </p:txBody>
      </p:sp>
      <p:sp>
        <p:nvSpPr>
          <p:cNvPr id="5" name="Slide Number Placeholder 4"/>
          <p:cNvSpPr>
            <a:spLocks noGrp="1"/>
          </p:cNvSpPr>
          <p:nvPr>
            <p:ph type="sldNum" sz="quarter" idx="11"/>
          </p:nvPr>
        </p:nvSpPr>
        <p:spPr/>
        <p:txBody>
          <a:bodyPr/>
          <a:lstStyle>
            <a:lvl1pPr>
              <a:defRPr>
                <a:solidFill>
                  <a:schemeClr val="accent6"/>
                </a:solidFill>
              </a:defRPr>
            </a:lvl1pPr>
          </a:lstStyle>
          <a:p>
            <a:fld id="{5069E927-15F6-8846-9E92-04BAA7737A2A}" type="slidenum">
              <a:rPr lang="en-US" smtClean="0"/>
              <a:pPr/>
              <a:t>‹#›</a:t>
            </a:fld>
            <a:endParaRPr lang="en-US" dirty="0"/>
          </a:p>
        </p:txBody>
      </p:sp>
      <p:graphicFrame>
        <p:nvGraphicFramePr>
          <p:cNvPr id="6" name="Chart 5"/>
          <p:cNvGraphicFramePr>
            <a:graphicFrameLocks noChangeAspect="1"/>
          </p:cNvGraphicFramePr>
          <p:nvPr userDrawn="1">
            <p:extLst>
              <p:ext uri="{D42A27DB-BD31-4B8C-83A1-F6EECF244321}">
                <p14:modId xmlns="" xmlns:p14="http://schemas.microsoft.com/office/powerpoint/2010/main" val="2826706492"/>
              </p:ext>
            </p:extLst>
          </p:nvPr>
        </p:nvGraphicFramePr>
        <p:xfrm>
          <a:off x="125518" y="211149"/>
          <a:ext cx="777240" cy="58293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Untitled-1.png"/>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15" name="Text Placeholder 18"/>
          <p:cNvSpPr>
            <a:spLocks noGrp="1"/>
          </p:cNvSpPr>
          <p:nvPr>
            <p:ph type="body" sz="quarter" idx="13"/>
          </p:nvPr>
        </p:nvSpPr>
        <p:spPr>
          <a:xfrm>
            <a:off x="518776" y="754380"/>
            <a:ext cx="640080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10347351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buClr>
                <a:schemeClr val="accent5"/>
              </a:buCl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501176" y="308610"/>
            <a:ext cx="7772400" cy="342900"/>
          </a:xfrm>
        </p:spPr>
        <p:txBody>
          <a:bodyPr/>
          <a:lstStyle>
            <a:lvl1pPr>
              <a:defRPr>
                <a:solidFill>
                  <a:schemeClr val="accent5"/>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endParaRPr>
          </a:p>
        </p:txBody>
      </p:sp>
      <p:sp>
        <p:nvSpPr>
          <p:cNvPr id="5" name="Slide Number Placeholder 4"/>
          <p:cNvSpPr>
            <a:spLocks noGrp="1"/>
          </p:cNvSpPr>
          <p:nvPr>
            <p:ph type="sldNum" sz="quarter" idx="11"/>
          </p:nvPr>
        </p:nvSpPr>
        <p:spPr/>
        <p:txBody>
          <a:bodyPr/>
          <a:lstStyle>
            <a:lvl1pPr>
              <a:defRPr>
                <a:solidFill>
                  <a:schemeClr val="accent6"/>
                </a:solidFill>
              </a:defRPr>
            </a:lvl1pPr>
          </a:lstStyle>
          <a:p>
            <a:fld id="{5069E927-15F6-8846-9E92-04BAA7737A2A}" type="slidenum">
              <a:rPr lang="en-US" smtClean="0"/>
              <a:pPr/>
              <a:t>‹#›</a:t>
            </a:fld>
            <a:endParaRPr lang="en-US" dirty="0"/>
          </a:p>
        </p:txBody>
      </p:sp>
      <p:graphicFrame>
        <p:nvGraphicFramePr>
          <p:cNvPr id="6" name="Chart 5"/>
          <p:cNvGraphicFramePr>
            <a:graphicFrameLocks noChangeAspect="1"/>
          </p:cNvGraphicFramePr>
          <p:nvPr userDrawn="1">
            <p:extLst>
              <p:ext uri="{D42A27DB-BD31-4B8C-83A1-F6EECF244321}">
                <p14:modId xmlns="" xmlns:p14="http://schemas.microsoft.com/office/powerpoint/2010/main" val="2905748506"/>
              </p:ext>
            </p:extLst>
          </p:nvPr>
        </p:nvGraphicFramePr>
        <p:xfrm>
          <a:off x="125518" y="211149"/>
          <a:ext cx="777240" cy="58293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Untitled-1.png"/>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15" name="Text Placeholder 18"/>
          <p:cNvSpPr>
            <a:spLocks noGrp="1"/>
          </p:cNvSpPr>
          <p:nvPr>
            <p:ph type="body" sz="quarter" idx="13"/>
          </p:nvPr>
        </p:nvSpPr>
        <p:spPr>
          <a:xfrm>
            <a:off x="518776" y="754380"/>
            <a:ext cx="640080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332394885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buClr>
                <a:schemeClr val="accent1"/>
              </a:buCl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16" y="308610"/>
            <a:ext cx="7772400" cy="342900"/>
          </a:xfrm>
        </p:spPr>
        <p:txBody>
          <a:bodyPr/>
          <a:lstStyle>
            <a:lvl1pPr>
              <a:defRPr>
                <a:solidFill>
                  <a:schemeClr val="accent1">
                    <a:lumMod val="75000"/>
                  </a:schemeClr>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endParaRPr>
          </a:p>
        </p:txBody>
      </p:sp>
      <p:sp>
        <p:nvSpPr>
          <p:cNvPr id="5" name="Slide Number Placeholder 4"/>
          <p:cNvSpPr>
            <a:spLocks noGrp="1"/>
          </p:cNvSpPr>
          <p:nvPr>
            <p:ph type="sldNum" sz="quarter" idx="11"/>
          </p:nvPr>
        </p:nvSpPr>
        <p:spPr/>
        <p:txBody>
          <a:bodyPr/>
          <a:lstStyle>
            <a:lvl1pPr>
              <a:defRPr>
                <a:solidFill>
                  <a:schemeClr val="accent1">
                    <a:lumMod val="75000"/>
                  </a:schemeClr>
                </a:solidFill>
              </a:defRPr>
            </a:lvl1pPr>
          </a:lstStyle>
          <a:p>
            <a:fld id="{5069E927-15F6-8846-9E92-04BAA7737A2A}" type="slidenum">
              <a:rPr lang="en-US" smtClean="0"/>
              <a:pPr/>
              <a:t>‹#›</a:t>
            </a:fld>
            <a:endParaRPr lang="en-US" dirty="0"/>
          </a:p>
        </p:txBody>
      </p:sp>
      <p:pic>
        <p:nvPicPr>
          <p:cNvPr id="7" name="Picture 6"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graphicFrame>
        <p:nvGraphicFramePr>
          <p:cNvPr id="8" name="Chart 7"/>
          <p:cNvGraphicFramePr>
            <a:graphicFrameLocks noChangeAspect="1"/>
          </p:cNvGraphicFramePr>
          <p:nvPr userDrawn="1">
            <p:extLst>
              <p:ext uri="{D42A27DB-BD31-4B8C-83A1-F6EECF244321}">
                <p14:modId xmlns="" xmlns:p14="http://schemas.microsoft.com/office/powerpoint/2010/main" val="1453112221"/>
              </p:ext>
            </p:extLst>
          </p:nvPr>
        </p:nvGraphicFramePr>
        <p:xfrm>
          <a:off x="125518" y="211149"/>
          <a:ext cx="777240" cy="58293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Placeholder 18"/>
          <p:cNvSpPr>
            <a:spLocks noGrp="1"/>
          </p:cNvSpPr>
          <p:nvPr>
            <p:ph type="body" sz="quarter" idx="13"/>
          </p:nvPr>
        </p:nvSpPr>
        <p:spPr>
          <a:xfrm>
            <a:off x="474816" y="754380"/>
            <a:ext cx="640080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294041409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buClr>
                <a:schemeClr val="accent2"/>
              </a:buCl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501176" y="308610"/>
            <a:ext cx="7772400" cy="342900"/>
          </a:xfrm>
        </p:spPr>
        <p:txBody>
          <a:bodyPr/>
          <a:lstStyle>
            <a:lvl1pPr>
              <a:defRPr>
                <a:solidFill>
                  <a:schemeClr val="accent2"/>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endParaRPr>
          </a:p>
        </p:txBody>
      </p:sp>
      <p:sp>
        <p:nvSpPr>
          <p:cNvPr id="5" name="Slide Number Placeholder 4"/>
          <p:cNvSpPr>
            <a:spLocks noGrp="1"/>
          </p:cNvSpPr>
          <p:nvPr>
            <p:ph type="sldNum" sz="quarter" idx="11"/>
          </p:nvPr>
        </p:nvSpPr>
        <p:spPr/>
        <p:txBody>
          <a:bodyPr/>
          <a:lstStyle>
            <a:lvl1pPr>
              <a:defRPr>
                <a:solidFill>
                  <a:schemeClr val="accent2"/>
                </a:solidFill>
              </a:defRPr>
            </a:lvl1pPr>
          </a:lstStyle>
          <a:p>
            <a:fld id="{5069E927-15F6-8846-9E92-04BAA7737A2A}" type="slidenum">
              <a:rPr lang="en-US" smtClean="0"/>
              <a:pPr/>
              <a:t>‹#›</a:t>
            </a:fld>
            <a:endParaRPr lang="en-US" dirty="0"/>
          </a:p>
        </p:txBody>
      </p:sp>
      <p:pic>
        <p:nvPicPr>
          <p:cNvPr id="7" name="Picture 6"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16" name="Text Placeholder 18"/>
          <p:cNvSpPr>
            <a:spLocks noGrp="1"/>
          </p:cNvSpPr>
          <p:nvPr>
            <p:ph type="body" sz="quarter" idx="13"/>
          </p:nvPr>
        </p:nvSpPr>
        <p:spPr>
          <a:xfrm>
            <a:off x="518776" y="754380"/>
            <a:ext cx="640080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59220600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92384" y="308610"/>
            <a:ext cx="7772400" cy="342900"/>
          </a:xfrm>
        </p:spPr>
        <p:txBody>
          <a:body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latin typeface="Gisha"/>
            </a:endParaRPr>
          </a:p>
        </p:txBody>
      </p:sp>
      <p:sp>
        <p:nvSpPr>
          <p:cNvPr id="5" name="Slide Number Placeholder 4"/>
          <p:cNvSpPr>
            <a:spLocks noGrp="1"/>
          </p:cNvSpPr>
          <p:nvPr>
            <p:ph type="sldNum" sz="quarter" idx="11"/>
          </p:nvPr>
        </p:nvSpPr>
        <p:spPr/>
        <p:txBody>
          <a:bodyPr/>
          <a:lstStyle/>
          <a:p>
            <a:fld id="{5069E927-15F6-8846-9E92-04BAA7737A2A}" type="slidenum">
              <a:rPr lang="en-US" smtClean="0">
                <a:solidFill>
                  <a:srgbClr val="D60C8C"/>
                </a:solidFill>
                <a:latin typeface="Gisha"/>
              </a:rPr>
              <a:pPr/>
              <a:t>‹#›</a:t>
            </a:fld>
            <a:endParaRPr lang="en-US" dirty="0">
              <a:solidFill>
                <a:srgbClr val="D60C8C"/>
              </a:solidFill>
              <a:latin typeface="Gisha"/>
            </a:endParaRPr>
          </a:p>
        </p:txBody>
      </p:sp>
      <p:pic>
        <p:nvPicPr>
          <p:cNvPr id="7" name="Picture 6"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19" name="Text Placeholder 18"/>
          <p:cNvSpPr>
            <a:spLocks noGrp="1"/>
          </p:cNvSpPr>
          <p:nvPr>
            <p:ph type="body" sz="quarter" idx="13"/>
          </p:nvPr>
        </p:nvSpPr>
        <p:spPr>
          <a:xfrm>
            <a:off x="501192" y="754380"/>
            <a:ext cx="658368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274991078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buClr>
                <a:schemeClr val="accent3"/>
              </a:buCl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66008" y="308610"/>
            <a:ext cx="7772400" cy="342900"/>
          </a:xfrm>
        </p:spPr>
        <p:txBody>
          <a:bodyPr/>
          <a:lstStyle>
            <a:lvl1pPr>
              <a:defRPr>
                <a:solidFill>
                  <a:schemeClr val="accent3"/>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latin typeface="Gisha"/>
            </a:endParaRPr>
          </a:p>
        </p:txBody>
      </p:sp>
      <p:sp>
        <p:nvSpPr>
          <p:cNvPr id="5" name="Slide Number Placeholder 4"/>
          <p:cNvSpPr>
            <a:spLocks noGrp="1"/>
          </p:cNvSpPr>
          <p:nvPr>
            <p:ph type="sldNum" sz="quarter" idx="11"/>
          </p:nvPr>
        </p:nvSpPr>
        <p:spPr/>
        <p:txBody>
          <a:bodyPr/>
          <a:lstStyle>
            <a:lvl1pPr>
              <a:defRPr>
                <a:solidFill>
                  <a:schemeClr val="accent3"/>
                </a:solidFill>
              </a:defRPr>
            </a:lvl1pPr>
          </a:lstStyle>
          <a:p>
            <a:fld id="{5069E927-15F6-8846-9E92-04BAA7737A2A}" type="slidenum">
              <a:rPr lang="en-US" smtClean="0">
                <a:solidFill>
                  <a:srgbClr val="650360"/>
                </a:solidFill>
                <a:latin typeface="Gisha"/>
              </a:rPr>
              <a:pPr/>
              <a:t>‹#›</a:t>
            </a:fld>
            <a:endParaRPr lang="en-US" dirty="0">
              <a:solidFill>
                <a:srgbClr val="650360"/>
              </a:solidFill>
              <a:latin typeface="Gisha"/>
            </a:endParaRPr>
          </a:p>
        </p:txBody>
      </p:sp>
      <p:pic>
        <p:nvPicPr>
          <p:cNvPr id="7" name="Picture 6"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23" name="Text Placeholder 18"/>
          <p:cNvSpPr>
            <a:spLocks noGrp="1"/>
          </p:cNvSpPr>
          <p:nvPr>
            <p:ph type="body" sz="quarter" idx="13"/>
          </p:nvPr>
        </p:nvSpPr>
        <p:spPr>
          <a:xfrm>
            <a:off x="474816" y="754380"/>
            <a:ext cx="667512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321381573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buClr>
                <a:srgbClr val="00B5CC"/>
              </a:buCl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16" y="308610"/>
            <a:ext cx="7772400" cy="342900"/>
          </a:xfrm>
        </p:spPr>
        <p:txBody>
          <a:bodyPr/>
          <a:lstStyle>
            <a:lvl1pPr>
              <a:defRPr>
                <a:solidFill>
                  <a:srgbClr val="00B5CC"/>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latin typeface="Gisha"/>
            </a:endParaRPr>
          </a:p>
        </p:txBody>
      </p:sp>
      <p:sp>
        <p:nvSpPr>
          <p:cNvPr id="5" name="Slide Number Placeholder 4"/>
          <p:cNvSpPr>
            <a:spLocks noGrp="1"/>
          </p:cNvSpPr>
          <p:nvPr>
            <p:ph type="sldNum" sz="quarter" idx="11"/>
          </p:nvPr>
        </p:nvSpPr>
        <p:spPr/>
        <p:txBody>
          <a:bodyPr/>
          <a:lstStyle>
            <a:lvl1pPr>
              <a:defRPr>
                <a:solidFill>
                  <a:srgbClr val="00B5CC"/>
                </a:solidFill>
              </a:defRPr>
            </a:lvl1pPr>
          </a:lstStyle>
          <a:p>
            <a:fld id="{5069E927-15F6-8846-9E92-04BAA7737A2A}" type="slidenum">
              <a:rPr lang="en-US" smtClean="0">
                <a:latin typeface="Gisha"/>
              </a:rPr>
              <a:pPr/>
              <a:t>‹#›</a:t>
            </a:fld>
            <a:endParaRPr lang="en-US" dirty="0">
              <a:latin typeface="Gisha"/>
            </a:endParaRPr>
          </a:p>
        </p:txBody>
      </p:sp>
      <p:pic>
        <p:nvPicPr>
          <p:cNvPr id="7" name="Picture 6"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15" name="Text Placeholder 18"/>
          <p:cNvSpPr>
            <a:spLocks noGrp="1"/>
          </p:cNvSpPr>
          <p:nvPr>
            <p:ph type="body" sz="quarter" idx="13"/>
          </p:nvPr>
        </p:nvSpPr>
        <p:spPr>
          <a:xfrm>
            <a:off x="474816" y="754380"/>
            <a:ext cx="640080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288375446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buClr>
                <a:schemeClr val="accent6"/>
              </a:buCl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66008" y="308610"/>
            <a:ext cx="7772400" cy="342900"/>
          </a:xfrm>
        </p:spPr>
        <p:txBody>
          <a:bodyPr/>
          <a:lstStyle>
            <a:lvl1pPr>
              <a:defRPr>
                <a:solidFill>
                  <a:schemeClr val="accent6"/>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latin typeface="Gisha"/>
            </a:endParaRPr>
          </a:p>
        </p:txBody>
      </p:sp>
      <p:sp>
        <p:nvSpPr>
          <p:cNvPr id="5" name="Slide Number Placeholder 4"/>
          <p:cNvSpPr>
            <a:spLocks noGrp="1"/>
          </p:cNvSpPr>
          <p:nvPr>
            <p:ph type="sldNum" sz="quarter" idx="11"/>
          </p:nvPr>
        </p:nvSpPr>
        <p:spPr/>
        <p:txBody>
          <a:bodyPr/>
          <a:lstStyle>
            <a:lvl1pPr>
              <a:defRPr>
                <a:solidFill>
                  <a:schemeClr val="accent6"/>
                </a:solidFill>
              </a:defRPr>
            </a:lvl1pPr>
          </a:lstStyle>
          <a:p>
            <a:fld id="{5069E927-15F6-8846-9E92-04BAA7737A2A}" type="slidenum">
              <a:rPr lang="en-US" smtClean="0">
                <a:solidFill>
                  <a:srgbClr val="FDBB30"/>
                </a:solidFill>
                <a:latin typeface="Gisha"/>
              </a:rPr>
              <a:pPr/>
              <a:t>‹#›</a:t>
            </a:fld>
            <a:endParaRPr lang="en-US" dirty="0">
              <a:solidFill>
                <a:srgbClr val="FDBB30"/>
              </a:solidFill>
              <a:latin typeface="Gisha"/>
            </a:endParaRPr>
          </a:p>
        </p:txBody>
      </p:sp>
      <p:pic>
        <p:nvPicPr>
          <p:cNvPr id="7" name="Picture 6"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15" name="Text Placeholder 18"/>
          <p:cNvSpPr>
            <a:spLocks noGrp="1"/>
          </p:cNvSpPr>
          <p:nvPr>
            <p:ph type="body" sz="quarter" idx="13"/>
          </p:nvPr>
        </p:nvSpPr>
        <p:spPr>
          <a:xfrm>
            <a:off x="474816" y="754380"/>
            <a:ext cx="640080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316498846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buClr>
                <a:schemeClr val="accent5"/>
              </a:buCl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66008" y="308610"/>
            <a:ext cx="7772400" cy="342900"/>
          </a:xfrm>
        </p:spPr>
        <p:txBody>
          <a:bodyPr/>
          <a:lstStyle>
            <a:lvl1pPr>
              <a:defRPr>
                <a:solidFill>
                  <a:schemeClr val="accent5"/>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latin typeface="Gisha"/>
            </a:endParaRPr>
          </a:p>
        </p:txBody>
      </p:sp>
      <p:sp>
        <p:nvSpPr>
          <p:cNvPr id="5" name="Slide Number Placeholder 4"/>
          <p:cNvSpPr>
            <a:spLocks noGrp="1"/>
          </p:cNvSpPr>
          <p:nvPr>
            <p:ph type="sldNum" sz="quarter" idx="11"/>
          </p:nvPr>
        </p:nvSpPr>
        <p:spPr/>
        <p:txBody>
          <a:bodyPr/>
          <a:lstStyle>
            <a:lvl1pPr>
              <a:defRPr>
                <a:solidFill>
                  <a:schemeClr val="accent6"/>
                </a:solidFill>
              </a:defRPr>
            </a:lvl1pPr>
          </a:lstStyle>
          <a:p>
            <a:fld id="{5069E927-15F6-8846-9E92-04BAA7737A2A}" type="slidenum">
              <a:rPr lang="en-US" smtClean="0">
                <a:solidFill>
                  <a:srgbClr val="FDBB30"/>
                </a:solidFill>
                <a:latin typeface="Gisha"/>
              </a:rPr>
              <a:pPr/>
              <a:t>‹#›</a:t>
            </a:fld>
            <a:endParaRPr lang="en-US" dirty="0">
              <a:solidFill>
                <a:srgbClr val="FDBB30"/>
              </a:solidFill>
              <a:latin typeface="Gisha"/>
            </a:endParaRPr>
          </a:p>
        </p:txBody>
      </p:sp>
      <p:pic>
        <p:nvPicPr>
          <p:cNvPr id="7" name="Picture 6"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15" name="Text Placeholder 18"/>
          <p:cNvSpPr>
            <a:spLocks noGrp="1"/>
          </p:cNvSpPr>
          <p:nvPr>
            <p:ph type="body" sz="quarter" idx="13"/>
          </p:nvPr>
        </p:nvSpPr>
        <p:spPr>
          <a:xfrm>
            <a:off x="483608" y="754380"/>
            <a:ext cx="640080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30063562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5" name="Rectangle 24"/>
          <p:cNvSpPr/>
          <p:nvPr userDrawn="1"/>
        </p:nvSpPr>
        <p:spPr>
          <a:xfrm>
            <a:off x="0" y="-1"/>
            <a:ext cx="9144000" cy="5143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latin typeface="Gisha"/>
            </a:endParaRPr>
          </a:p>
        </p:txBody>
      </p:sp>
      <p:pic>
        <p:nvPicPr>
          <p:cNvPr id="7" name="Picture 6"/>
          <p:cNvPicPr>
            <a:picLocks noChangeAspect="1"/>
          </p:cNvPicPr>
          <p:nvPr userDrawn="1"/>
        </p:nvPicPr>
        <p:blipFill rotWithShape="1">
          <a:blip r:embed="rId2" cstate="print">
            <a:extLst>
              <a:ext uri="{28A0092B-C50C-407E-A947-70E740481C1C}">
                <a14:useLocalDpi xmlns="" xmlns:a14="http://schemas.microsoft.com/office/drawing/2010/main"/>
              </a:ext>
            </a:extLst>
          </a:blip>
          <a:srcRect l="-27357" t="-45569"/>
          <a:stretch/>
        </p:blipFill>
        <p:spPr>
          <a:xfrm>
            <a:off x="-1587" y="-95250"/>
            <a:ext cx="9144000" cy="5238750"/>
          </a:xfrm>
          <a:prstGeom prst="rect">
            <a:avLst/>
          </a:prstGeom>
        </p:spPr>
      </p:pic>
      <p:sp>
        <p:nvSpPr>
          <p:cNvPr id="8" name="Rectangle 7"/>
          <p:cNvSpPr/>
          <p:nvPr userDrawn="1"/>
        </p:nvSpPr>
        <p:spPr>
          <a:xfrm>
            <a:off x="0" y="7320"/>
            <a:ext cx="9144000" cy="2216381"/>
          </a:xfrm>
          <a:prstGeom prst="rect">
            <a:avLst/>
          </a:prstGeom>
          <a:solidFill>
            <a:schemeClr val="accent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latin typeface="Gisha"/>
            </a:endParaRPr>
          </a:p>
        </p:txBody>
      </p:sp>
      <p:cxnSp>
        <p:nvCxnSpPr>
          <p:cNvPr id="10" name="Straight Connector 9"/>
          <p:cNvCxnSpPr/>
          <p:nvPr userDrawn="1"/>
        </p:nvCxnSpPr>
        <p:spPr>
          <a:xfrm>
            <a:off x="4567024" y="3108659"/>
            <a:ext cx="0" cy="662940"/>
          </a:xfrm>
          <a:prstGeom prst="line">
            <a:avLst/>
          </a:prstGeom>
          <a:ln w="12700" cmpd="sng">
            <a:solidFill>
              <a:srgbClr val="098EDB"/>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Screen shot 2012-09-04 at 8.38.43 AM.png"/>
          <p:cNvPicPr>
            <a:picLocks noChangeAspect="1"/>
          </p:cNvPicPr>
          <p:nvPr userDrawn="1"/>
        </p:nvPicPr>
        <p:blipFill rotWithShape="1">
          <a:blip r:embed="rId3" cstate="print">
            <a:extLst>
              <a:ext uri="{28A0092B-C50C-407E-A947-70E740481C1C}">
                <a14:useLocalDpi xmlns="" xmlns:a14="http://schemas.microsoft.com/office/drawing/2010/main"/>
              </a:ext>
            </a:extLst>
          </a:blip>
          <a:srcRect/>
          <a:stretch/>
        </p:blipFill>
        <p:spPr>
          <a:xfrm>
            <a:off x="0" y="-7620"/>
            <a:ext cx="9144000" cy="2181743"/>
          </a:xfrm>
          <a:prstGeom prst="rect">
            <a:avLst/>
          </a:prstGeom>
        </p:spPr>
      </p:pic>
      <p:sp>
        <p:nvSpPr>
          <p:cNvPr id="15" name="Rectangle 14"/>
          <p:cNvSpPr/>
          <p:nvPr userDrawn="1"/>
        </p:nvSpPr>
        <p:spPr>
          <a:xfrm>
            <a:off x="0" y="5082886"/>
            <a:ext cx="9144000" cy="6061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latin typeface="Gisha"/>
            </a:endParaRPr>
          </a:p>
        </p:txBody>
      </p:sp>
      <p:sp>
        <p:nvSpPr>
          <p:cNvPr id="18" name="Text Placeholder 17"/>
          <p:cNvSpPr>
            <a:spLocks noGrp="1"/>
          </p:cNvSpPr>
          <p:nvPr>
            <p:ph type="body" sz="quarter" idx="10" hasCustomPrompt="1"/>
          </p:nvPr>
        </p:nvSpPr>
        <p:spPr>
          <a:xfrm>
            <a:off x="-5985" y="4339148"/>
            <a:ext cx="9148398" cy="438116"/>
          </a:xfrm>
          <a:prstGeom prst="rect">
            <a:avLst/>
          </a:prstGeom>
        </p:spPr>
        <p:txBody>
          <a:bodyPr>
            <a:normAutofit/>
          </a:bodyPr>
          <a:lstStyle>
            <a:lvl1pPr marL="0" indent="0" algn="ctr">
              <a:lnSpc>
                <a:spcPct val="60000"/>
              </a:lnSpc>
              <a:buNone/>
              <a:defRPr sz="3800" b="1" baseline="0">
                <a:solidFill>
                  <a:schemeClr val="tx1"/>
                </a:solidFill>
                <a:latin typeface="Arial"/>
                <a:cs typeface="Arial"/>
              </a:defRPr>
            </a:lvl1pPr>
          </a:lstStyle>
          <a:p>
            <a:pPr lvl="0"/>
            <a:r>
              <a:rPr lang="en-US" dirty="0" smtClean="0"/>
              <a:t>Thank You</a:t>
            </a:r>
            <a:endParaRPr lang="en-US" dirty="0"/>
          </a:p>
        </p:txBody>
      </p:sp>
      <p:sp>
        <p:nvSpPr>
          <p:cNvPr id="22" name="Picture Placeholder 21"/>
          <p:cNvSpPr>
            <a:spLocks noGrp="1"/>
          </p:cNvSpPr>
          <p:nvPr>
            <p:ph type="pic" sz="quarter" idx="13" hasCustomPrompt="1"/>
          </p:nvPr>
        </p:nvSpPr>
        <p:spPr>
          <a:xfrm>
            <a:off x="4872402" y="3061403"/>
            <a:ext cx="1995758" cy="790258"/>
          </a:xfrm>
          <a:prstGeom prst="rect">
            <a:avLst/>
          </a:prstGeom>
        </p:spPr>
        <p:txBody>
          <a:bodyPr>
            <a:normAutofit/>
          </a:bodyPr>
          <a:lstStyle>
            <a:lvl1pPr marL="0" indent="0">
              <a:buNone/>
              <a:defRPr sz="1200" i="1" baseline="0"/>
            </a:lvl1pPr>
          </a:lstStyle>
          <a:p>
            <a:r>
              <a:rPr lang="en-US" dirty="0" smtClean="0"/>
              <a:t>Client Logo</a:t>
            </a:r>
            <a:endParaRPr lang="en-US" dirty="0"/>
          </a:p>
        </p:txBody>
      </p:sp>
      <p:pic>
        <p:nvPicPr>
          <p:cNvPr id="23" name="Picture 22" descr="Untitled-1.png"/>
          <p:cNvPicPr>
            <a:picLocks noChangeAspect="1"/>
          </p:cNvPicPr>
          <p:nvPr userDrawn="1"/>
        </p:nvPicPr>
        <p:blipFill>
          <a:blip r:embed="rId4" cstate="print">
            <a:extLst>
              <a:ext uri="{28A0092B-C50C-407E-A947-70E740481C1C}">
                <a14:useLocalDpi xmlns="" xmlns:a14="http://schemas.microsoft.com/office/drawing/2010/main"/>
              </a:ext>
            </a:extLst>
          </a:blip>
          <a:stretch>
            <a:fillRect/>
          </a:stretch>
        </p:blipFill>
        <p:spPr>
          <a:xfrm>
            <a:off x="2257359" y="2880360"/>
            <a:ext cx="2035854" cy="983317"/>
          </a:xfrm>
          <a:prstGeom prst="rect">
            <a:avLst/>
          </a:prstGeom>
        </p:spPr>
      </p:pic>
    </p:spTree>
    <p:extLst>
      <p:ext uri="{BB962C8B-B14F-4D97-AF65-F5344CB8AC3E}">
        <p14:creationId xmlns="" xmlns:p14="http://schemas.microsoft.com/office/powerpoint/2010/main" val="347726647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buClr>
                <a:schemeClr val="accent1"/>
              </a:buCl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74800" y="308610"/>
            <a:ext cx="7772400" cy="342900"/>
          </a:xfrm>
        </p:spPr>
        <p:txBody>
          <a:bodyPr/>
          <a:lstStyle>
            <a:lvl1pPr>
              <a:defRPr>
                <a:solidFill>
                  <a:schemeClr val="accent1">
                    <a:lumMod val="75000"/>
                  </a:schemeClr>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latin typeface="Gisha"/>
            </a:endParaRPr>
          </a:p>
        </p:txBody>
      </p:sp>
      <p:sp>
        <p:nvSpPr>
          <p:cNvPr id="5" name="Slide Number Placeholder 4"/>
          <p:cNvSpPr>
            <a:spLocks noGrp="1"/>
          </p:cNvSpPr>
          <p:nvPr>
            <p:ph type="sldNum" sz="quarter" idx="11"/>
          </p:nvPr>
        </p:nvSpPr>
        <p:spPr/>
        <p:txBody>
          <a:bodyPr/>
          <a:lstStyle>
            <a:lvl1pPr>
              <a:defRPr>
                <a:solidFill>
                  <a:schemeClr val="accent1">
                    <a:lumMod val="75000"/>
                  </a:schemeClr>
                </a:solidFill>
              </a:defRPr>
            </a:lvl1pPr>
          </a:lstStyle>
          <a:p>
            <a:fld id="{5069E927-15F6-8846-9E92-04BAA7737A2A}" type="slidenum">
              <a:rPr lang="en-US" smtClean="0">
                <a:solidFill>
                  <a:srgbClr val="C1D82F">
                    <a:lumMod val="75000"/>
                  </a:srgbClr>
                </a:solidFill>
                <a:latin typeface="Gisha"/>
              </a:rPr>
              <a:pPr/>
              <a:t>‹#›</a:t>
            </a:fld>
            <a:endParaRPr lang="en-US" dirty="0">
              <a:solidFill>
                <a:srgbClr val="C1D82F">
                  <a:lumMod val="75000"/>
                </a:srgbClr>
              </a:solidFill>
              <a:latin typeface="Gisha"/>
            </a:endParaRPr>
          </a:p>
        </p:txBody>
      </p:sp>
      <p:pic>
        <p:nvPicPr>
          <p:cNvPr id="7" name="Picture 6"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16" name="Text Placeholder 18"/>
          <p:cNvSpPr>
            <a:spLocks noGrp="1"/>
          </p:cNvSpPr>
          <p:nvPr>
            <p:ph type="body" sz="quarter" idx="13"/>
          </p:nvPr>
        </p:nvSpPr>
        <p:spPr>
          <a:xfrm>
            <a:off x="492400" y="754380"/>
            <a:ext cx="640080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374207297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0" y="1234440"/>
            <a:ext cx="2743200" cy="3086100"/>
          </a:xfrm>
          <a:prstGeom prst="rect">
            <a:avLst/>
          </a:prstGeom>
        </p:spPr>
        <p:txBody>
          <a:bodyPr/>
          <a:lstStyle>
            <a:lvl1pPr>
              <a:buClr>
                <a:schemeClr val="accent2"/>
              </a:buCl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92384" y="308610"/>
            <a:ext cx="7772400" cy="342900"/>
          </a:xfrm>
        </p:spPr>
        <p:txBody>
          <a:bodyPr/>
          <a:lstStyle>
            <a:lvl1pPr>
              <a:defRPr>
                <a:solidFill>
                  <a:schemeClr val="accent2"/>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latin typeface="Gisha"/>
            </a:endParaRPr>
          </a:p>
        </p:txBody>
      </p:sp>
      <p:sp>
        <p:nvSpPr>
          <p:cNvPr id="5" name="Slide Number Placeholder 4"/>
          <p:cNvSpPr>
            <a:spLocks noGrp="1"/>
          </p:cNvSpPr>
          <p:nvPr>
            <p:ph type="sldNum" sz="quarter" idx="11"/>
          </p:nvPr>
        </p:nvSpPr>
        <p:spPr/>
        <p:txBody>
          <a:bodyPr/>
          <a:lstStyle>
            <a:lvl1pPr>
              <a:defRPr>
                <a:solidFill>
                  <a:schemeClr val="accent2"/>
                </a:solidFill>
              </a:defRPr>
            </a:lvl1pPr>
          </a:lstStyle>
          <a:p>
            <a:fld id="{5069E927-15F6-8846-9E92-04BAA7737A2A}" type="slidenum">
              <a:rPr lang="en-US" smtClean="0">
                <a:solidFill>
                  <a:srgbClr val="00B193"/>
                </a:solidFill>
                <a:latin typeface="Gisha"/>
              </a:rPr>
              <a:pPr/>
              <a:t>‹#›</a:t>
            </a:fld>
            <a:endParaRPr lang="en-US" dirty="0">
              <a:solidFill>
                <a:srgbClr val="00B193"/>
              </a:solidFill>
              <a:latin typeface="Gisha"/>
            </a:endParaRPr>
          </a:p>
        </p:txBody>
      </p:sp>
      <p:pic>
        <p:nvPicPr>
          <p:cNvPr id="7" name="Picture 6"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
        <p:nvSpPr>
          <p:cNvPr id="16" name="Text Placeholder 18"/>
          <p:cNvSpPr>
            <a:spLocks noGrp="1"/>
          </p:cNvSpPr>
          <p:nvPr>
            <p:ph type="body" sz="quarter" idx="13"/>
          </p:nvPr>
        </p:nvSpPr>
        <p:spPr>
          <a:xfrm>
            <a:off x="509984" y="754380"/>
            <a:ext cx="6400800" cy="342900"/>
          </a:xfrm>
        </p:spPr>
        <p:txBody>
          <a:bodyPr/>
          <a:lstStyle>
            <a:lvl1pPr marL="0" indent="0">
              <a:buFontTx/>
              <a:buNone/>
              <a:defRPr sz="1800" b="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4933680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822959"/>
            <a:ext cx="7772400" cy="3429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501176" y="308610"/>
            <a:ext cx="7772400" cy="342900"/>
          </a:xfrm>
        </p:spPr>
        <p:txBody>
          <a:body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p>
            <a:pPr defTabSz="457200"/>
            <a:endParaRPr lang="en-US" dirty="0">
              <a:solidFill>
                <a:srgbClr val="606160"/>
              </a:solidFill>
            </a:endParaRPr>
          </a:p>
        </p:txBody>
      </p:sp>
      <p:sp>
        <p:nvSpPr>
          <p:cNvPr id="6" name="Slide Number Placeholder 5"/>
          <p:cNvSpPr>
            <a:spLocks noGrp="1"/>
          </p:cNvSpPr>
          <p:nvPr>
            <p:ph type="sldNum" sz="quarter" idx="11"/>
          </p:nvPr>
        </p:nvSpPr>
        <p:spPr/>
        <p:txBody>
          <a:bodyPr/>
          <a:lstStyle/>
          <a:p>
            <a:fld id="{5069E927-15F6-8846-9E92-04BAA7737A2A}" type="slidenum">
              <a:rPr lang="en-US" smtClean="0"/>
              <a:pPr/>
              <a:t>‹#›</a:t>
            </a:fld>
            <a:endParaRPr lang="en-US" dirty="0"/>
          </a:p>
        </p:txBody>
      </p:sp>
    </p:spTree>
    <p:extLst>
      <p:ext uri="{BB962C8B-B14F-4D97-AF65-F5344CB8AC3E}">
        <p14:creationId xmlns="" xmlns:p14="http://schemas.microsoft.com/office/powerpoint/2010/main" val="4680163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65860"/>
            <a:ext cx="7772400" cy="30861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2" hasCustomPrompt="1"/>
          </p:nvPr>
        </p:nvSpPr>
        <p:spPr>
          <a:xfrm>
            <a:off x="509968" y="754380"/>
            <a:ext cx="7772400" cy="342900"/>
          </a:xfrm>
          <a:prstGeom prst="rect">
            <a:avLst/>
          </a:prstGeom>
        </p:spPr>
        <p:txBody>
          <a:bodyPr/>
          <a:lstStyle>
            <a:lvl1pPr marL="0" indent="0">
              <a:buFontTx/>
              <a:buNone/>
              <a:defRPr lang="en-US" sz="2000" b="0" kern="1200" cap="none" baseline="0" dirty="0">
                <a:solidFill>
                  <a:schemeClr val="accent4"/>
                </a:solidFill>
                <a:latin typeface="+mn-lt"/>
                <a:ea typeface="+mn-ea"/>
                <a:cs typeface="+mn-cs"/>
              </a:defRPr>
            </a:lvl1pPr>
          </a:lstStyle>
          <a:p>
            <a:pPr marL="0" lvl="0" indent="0" algn="l" defTabSz="457200" rtl="0" eaLnBrk="1" latinLnBrk="0" hangingPunct="1">
              <a:spcBef>
                <a:spcPts val="1200"/>
              </a:spcBef>
              <a:buClr>
                <a:srgbClr val="00A7EA"/>
              </a:buClr>
              <a:buFontTx/>
              <a:buNone/>
            </a:pPr>
            <a:r>
              <a:rPr lang="en-US" dirty="0" smtClean="0"/>
              <a:t>Click to edit master text styles</a:t>
            </a:r>
            <a:endParaRPr lang="en-US" dirty="0"/>
          </a:p>
        </p:txBody>
      </p:sp>
      <p:sp>
        <p:nvSpPr>
          <p:cNvPr id="4" name="Title 3"/>
          <p:cNvSpPr>
            <a:spLocks noGrp="1"/>
          </p:cNvSpPr>
          <p:nvPr>
            <p:ph type="title"/>
          </p:nvPr>
        </p:nvSpPr>
        <p:spPr/>
        <p:txBody>
          <a:bodyPr/>
          <a:lstStyle/>
          <a:p>
            <a:r>
              <a:rPr lang="en-US" dirty="0" smtClean="0"/>
              <a:t>Click to edit Master title style</a:t>
            </a:r>
            <a:endParaRPr lang="en-US" dirty="0"/>
          </a:p>
        </p:txBody>
      </p:sp>
      <p:sp>
        <p:nvSpPr>
          <p:cNvPr id="6" name="Footer Placeholder 5"/>
          <p:cNvSpPr>
            <a:spLocks noGrp="1"/>
          </p:cNvSpPr>
          <p:nvPr>
            <p:ph type="ftr" sz="quarter" idx="13"/>
          </p:nvPr>
        </p:nvSpPr>
        <p:spPr/>
        <p:txBody>
          <a:bodyPr/>
          <a:lstStyle/>
          <a:p>
            <a:pPr defTabSz="457200"/>
            <a:endParaRPr lang="en-US" dirty="0">
              <a:solidFill>
                <a:srgbClr val="606160"/>
              </a:solidFill>
            </a:endParaRPr>
          </a:p>
        </p:txBody>
      </p:sp>
      <p:sp>
        <p:nvSpPr>
          <p:cNvPr id="2" name="Slide Number Placeholder 1"/>
          <p:cNvSpPr>
            <a:spLocks noGrp="1"/>
          </p:cNvSpPr>
          <p:nvPr>
            <p:ph type="sldNum" sz="quarter" idx="14"/>
          </p:nvPr>
        </p:nvSpPr>
        <p:spPr/>
        <p:txBody>
          <a:bodyPr/>
          <a:lstStyle/>
          <a:p>
            <a:fld id="{5069E927-15F6-8846-9E92-04BAA7737A2A}" type="slidenum">
              <a:rPr lang="en-US" smtClean="0"/>
              <a:pPr/>
              <a:t>‹#›</a:t>
            </a:fld>
            <a:endParaRPr lang="en-US" dirty="0"/>
          </a:p>
        </p:txBody>
      </p:sp>
    </p:spTree>
    <p:extLst>
      <p:ext uri="{BB962C8B-B14F-4D97-AF65-F5344CB8AC3E}">
        <p14:creationId xmlns="" xmlns:p14="http://schemas.microsoft.com/office/powerpoint/2010/main" val="419838722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pPr defTabSz="457200"/>
            <a:endParaRPr lang="en-US" dirty="0">
              <a:solidFill>
                <a:srgbClr val="606160"/>
              </a:solidFill>
            </a:endParaRPr>
          </a:p>
        </p:txBody>
      </p:sp>
      <p:sp>
        <p:nvSpPr>
          <p:cNvPr id="2" name="Title 1"/>
          <p:cNvSpPr>
            <a:spLocks noGrp="1"/>
          </p:cNvSpPr>
          <p:nvPr>
            <p:ph type="title"/>
          </p:nvPr>
        </p:nvSpPr>
        <p:spPr>
          <a:xfrm>
            <a:off x="527552" y="308610"/>
            <a:ext cx="7772400" cy="3429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1"/>
          </p:nvPr>
        </p:nvSpPr>
        <p:spPr/>
        <p:txBody>
          <a:bodyPr/>
          <a:lstStyle/>
          <a:p>
            <a:fld id="{5069E927-15F6-8846-9E92-04BAA7737A2A}" type="slidenum">
              <a:rPr lang="en-US" smtClean="0"/>
              <a:pPr/>
              <a:t>‹#›</a:t>
            </a:fld>
            <a:endParaRPr lang="en-US" dirty="0"/>
          </a:p>
        </p:txBody>
      </p:sp>
    </p:spTree>
    <p:extLst>
      <p:ext uri="{BB962C8B-B14F-4D97-AF65-F5344CB8AC3E}">
        <p14:creationId xmlns="" xmlns:p14="http://schemas.microsoft.com/office/powerpoint/2010/main" val="42836397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pPr defTabSz="457200"/>
            <a:endParaRPr lang="en-US" dirty="0">
              <a:solidFill>
                <a:srgbClr val="606160"/>
              </a:solidFill>
            </a:endParaRPr>
          </a:p>
        </p:txBody>
      </p:sp>
      <p:sp>
        <p:nvSpPr>
          <p:cNvPr id="2" name="Title 1"/>
          <p:cNvSpPr>
            <a:spLocks noGrp="1"/>
          </p:cNvSpPr>
          <p:nvPr>
            <p:ph type="title"/>
          </p:nvPr>
        </p:nvSpPr>
        <p:spPr>
          <a:xfrm>
            <a:off x="474800" y="308610"/>
            <a:ext cx="7772400" cy="3429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1"/>
          </p:nvPr>
        </p:nvSpPr>
        <p:spPr/>
        <p:txBody>
          <a:bodyPr/>
          <a:lstStyle/>
          <a:p>
            <a:fld id="{5069E927-15F6-8846-9E92-04BAA7737A2A}" type="slidenum">
              <a:rPr lang="en-US" smtClean="0"/>
              <a:pPr/>
              <a:t>‹#›</a:t>
            </a:fld>
            <a:endParaRPr lang="en-US" dirty="0"/>
          </a:p>
        </p:txBody>
      </p:sp>
      <p:pic>
        <p:nvPicPr>
          <p:cNvPr id="5" name="Picture 4" descr="Untitled-1.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Tree>
    <p:extLst>
      <p:ext uri="{BB962C8B-B14F-4D97-AF65-F5344CB8AC3E}">
        <p14:creationId xmlns="" xmlns:p14="http://schemas.microsoft.com/office/powerpoint/2010/main" val="14359772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01176" y="754380"/>
            <a:ext cx="7772400" cy="342900"/>
          </a:xfrm>
          <a:prstGeom prst="rect">
            <a:avLst/>
          </a:prstGeom>
        </p:spPr>
        <p:txBody>
          <a:bodyPr/>
          <a:lstStyle>
            <a:lvl1pPr marL="0" indent="0">
              <a:buFontTx/>
              <a:buNone/>
              <a:defRPr lang="en-US" sz="2000" b="0" kern="1200" cap="none" baseline="0" dirty="0">
                <a:solidFill>
                  <a:srgbClr val="28ADE3"/>
                </a:solidFill>
                <a:latin typeface="+mn-lt"/>
                <a:ea typeface="+mn-ea"/>
                <a:cs typeface="+mn-cs"/>
              </a:defRPr>
            </a:lvl1pPr>
          </a:lstStyle>
          <a:p>
            <a:pPr marL="0" lvl="0" indent="0" algn="l" defTabSz="457200" rtl="0" eaLnBrk="1" latinLnBrk="0" hangingPunct="1">
              <a:spcBef>
                <a:spcPts val="1200"/>
              </a:spcBef>
              <a:buClr>
                <a:srgbClr val="00A7EA"/>
              </a:buClr>
              <a:buFontTx/>
              <a:buNone/>
            </a:pPr>
            <a:r>
              <a:rPr lang="en-US" dirty="0" smtClean="0"/>
              <a:t>Click to edit master text styles</a:t>
            </a:r>
            <a:endParaRPr lang="en-US" dirty="0"/>
          </a:p>
        </p:txBody>
      </p:sp>
      <p:sp>
        <p:nvSpPr>
          <p:cNvPr id="4" name="Title 3"/>
          <p:cNvSpPr>
            <a:spLocks noGrp="1"/>
          </p:cNvSpPr>
          <p:nvPr>
            <p:ph type="title"/>
          </p:nvPr>
        </p:nvSpPr>
        <p:spPr/>
        <p:txBody>
          <a:bodyPr/>
          <a:lstStyle/>
          <a:p>
            <a:r>
              <a:rPr lang="en-US" dirty="0" smtClean="0"/>
              <a:t>Click to edit Master title style</a:t>
            </a:r>
            <a:endParaRPr lang="en-US" dirty="0"/>
          </a:p>
        </p:txBody>
      </p:sp>
      <p:sp>
        <p:nvSpPr>
          <p:cNvPr id="6" name="Footer Placeholder 5"/>
          <p:cNvSpPr>
            <a:spLocks noGrp="1"/>
          </p:cNvSpPr>
          <p:nvPr>
            <p:ph type="ftr" sz="quarter" idx="13"/>
          </p:nvPr>
        </p:nvSpPr>
        <p:spPr/>
        <p:txBody>
          <a:bodyPr/>
          <a:lstStyle/>
          <a:p>
            <a:pPr defTabSz="457200"/>
            <a:endParaRPr lang="en-US" dirty="0">
              <a:solidFill>
                <a:srgbClr val="606160"/>
              </a:solidFill>
            </a:endParaRPr>
          </a:p>
        </p:txBody>
      </p:sp>
      <p:sp>
        <p:nvSpPr>
          <p:cNvPr id="2" name="Slide Number Placeholder 1"/>
          <p:cNvSpPr>
            <a:spLocks noGrp="1"/>
          </p:cNvSpPr>
          <p:nvPr>
            <p:ph type="sldNum" sz="quarter" idx="14"/>
          </p:nvPr>
        </p:nvSpPr>
        <p:spPr/>
        <p:txBody>
          <a:bodyPr/>
          <a:lstStyle/>
          <a:p>
            <a:fld id="{5069E927-15F6-8846-9E92-04BAA7737A2A}" type="slidenum">
              <a:rPr lang="en-US" smtClean="0"/>
              <a:pPr/>
              <a:t>‹#›</a:t>
            </a:fld>
            <a:endParaRPr lang="en-US" dirty="0"/>
          </a:p>
        </p:txBody>
      </p:sp>
    </p:spTree>
    <p:extLst>
      <p:ext uri="{BB962C8B-B14F-4D97-AF65-F5344CB8AC3E}">
        <p14:creationId xmlns="" xmlns:p14="http://schemas.microsoft.com/office/powerpoint/2010/main" val="16562852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822961"/>
            <a:ext cx="3749040" cy="3394472"/>
          </a:xfrm>
          <a:prstGeom prst="rect">
            <a:avLst/>
          </a:prstGeom>
        </p:spPr>
        <p:txBody>
          <a:bodyPr/>
          <a:lstStyle>
            <a:lvl1pPr marL="233363" indent="-233363">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37760" y="822961"/>
            <a:ext cx="3749040" cy="3394472"/>
          </a:xfrm>
          <a:prstGeom prst="rect">
            <a:avLst/>
          </a:prstGeom>
        </p:spPr>
        <p:txBody>
          <a:bodyPr/>
          <a:lstStyle>
            <a:lvl1pPr marL="233363" indent="-233363">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9"/>
          <p:cNvSpPr>
            <a:spLocks noGrp="1"/>
          </p:cNvSpPr>
          <p:nvPr>
            <p:ph type="ftr" sz="quarter" idx="10"/>
          </p:nvPr>
        </p:nvSpPr>
        <p:spPr/>
        <p:txBody>
          <a:bodyPr/>
          <a:lstStyle/>
          <a:p>
            <a:pPr defTabSz="457200"/>
            <a:endParaRPr lang="en-US" dirty="0">
              <a:solidFill>
                <a:srgbClr val="606160"/>
              </a:solidFill>
            </a:endParaRPr>
          </a:p>
        </p:txBody>
      </p:sp>
      <p:sp>
        <p:nvSpPr>
          <p:cNvPr id="5" name="Title 4"/>
          <p:cNvSpPr>
            <a:spLocks noGrp="1"/>
          </p:cNvSpPr>
          <p:nvPr>
            <p:ph type="title"/>
          </p:nvPr>
        </p:nvSpPr>
        <p:spPr>
          <a:xfrm>
            <a:off x="501176" y="308610"/>
            <a:ext cx="7772400" cy="342900"/>
          </a:xfrm>
        </p:spPr>
        <p:txBody>
          <a:bodyPr/>
          <a:lstStyle/>
          <a:p>
            <a:r>
              <a:rPr lang="en-US" smtClean="0"/>
              <a:t>Click to edit Master title style</a:t>
            </a:r>
            <a:endParaRPr lang="en-US"/>
          </a:p>
        </p:txBody>
      </p:sp>
    </p:spTree>
    <p:extLst>
      <p:ext uri="{BB962C8B-B14F-4D97-AF65-F5344CB8AC3E}">
        <p14:creationId xmlns="" xmlns:p14="http://schemas.microsoft.com/office/powerpoint/2010/main" val="208010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eform 10" hidden="1"/>
          <p:cNvSpPr/>
          <p:nvPr userDrawn="1"/>
        </p:nvSpPr>
        <p:spPr>
          <a:xfrm rot="5400000">
            <a:off x="255270" y="-2572"/>
            <a:ext cx="480060" cy="990600"/>
          </a:xfrm>
          <a:custGeom>
            <a:avLst/>
            <a:gdLst>
              <a:gd name="connsiteX0" fmla="*/ 0 w 640080"/>
              <a:gd name="connsiteY0" fmla="*/ 990600 h 990600"/>
              <a:gd name="connsiteX1" fmla="*/ 0 w 640080"/>
              <a:gd name="connsiteY1" fmla="*/ 396240 h 990600"/>
              <a:gd name="connsiteX2" fmla="*/ 0 w 640080"/>
              <a:gd name="connsiteY2" fmla="*/ 320040 h 990600"/>
              <a:gd name="connsiteX3" fmla="*/ 320040 w 640080"/>
              <a:gd name="connsiteY3" fmla="*/ 0 h 990600"/>
              <a:gd name="connsiteX4" fmla="*/ 640080 w 640080"/>
              <a:gd name="connsiteY4" fmla="*/ 320040 h 990600"/>
              <a:gd name="connsiteX5" fmla="*/ 640080 w 640080"/>
              <a:gd name="connsiteY5" fmla="*/ 396240 h 990600"/>
              <a:gd name="connsiteX6" fmla="*/ 640080 w 640080"/>
              <a:gd name="connsiteY6"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080" h="990600">
                <a:moveTo>
                  <a:pt x="0" y="990600"/>
                </a:moveTo>
                <a:lnTo>
                  <a:pt x="0" y="396240"/>
                </a:lnTo>
                <a:lnTo>
                  <a:pt x="0" y="320040"/>
                </a:lnTo>
                <a:cubicBezTo>
                  <a:pt x="0" y="143287"/>
                  <a:pt x="143287" y="0"/>
                  <a:pt x="320040" y="0"/>
                </a:cubicBezTo>
                <a:cubicBezTo>
                  <a:pt x="496793" y="0"/>
                  <a:pt x="640080" y="143287"/>
                  <a:pt x="640080" y="320040"/>
                </a:cubicBezTo>
                <a:lnTo>
                  <a:pt x="640080" y="396240"/>
                </a:lnTo>
                <a:lnTo>
                  <a:pt x="640080" y="990600"/>
                </a:lnTo>
                <a:close/>
              </a:path>
            </a:pathLst>
          </a:custGeom>
          <a:solidFill>
            <a:schemeClr val="tx2">
              <a:alpha val="50000"/>
            </a:schemeClr>
          </a:solidFill>
          <a:ln w="127000">
            <a:solidFill>
              <a:srgbClr val="7CCDEE">
                <a:alpha val="10000"/>
              </a:srgb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200"/>
            <a:endParaRPr lang="en-US">
              <a:solidFill>
                <a:srgbClr val="FFFFFE"/>
              </a:solidFill>
            </a:endParaRPr>
          </a:p>
        </p:txBody>
      </p:sp>
      <p:sp>
        <p:nvSpPr>
          <p:cNvPr id="5" name="Footer Placeholder 4"/>
          <p:cNvSpPr>
            <a:spLocks noGrp="1"/>
          </p:cNvSpPr>
          <p:nvPr>
            <p:ph type="ftr" sz="quarter" idx="3"/>
          </p:nvPr>
        </p:nvSpPr>
        <p:spPr>
          <a:xfrm>
            <a:off x="731520" y="4696098"/>
            <a:ext cx="7086600" cy="273844"/>
          </a:xfrm>
          <a:prstGeom prst="rect">
            <a:avLst/>
          </a:prstGeom>
        </p:spPr>
        <p:txBody>
          <a:bodyPr vert="horz" lIns="91440" tIns="45720" rIns="91440" bIns="45720" rtlCol="0" anchor="b"/>
          <a:lstStyle>
            <a:lvl1pPr algn="l">
              <a:defRPr sz="1000">
                <a:solidFill>
                  <a:schemeClr val="tx1">
                    <a:tint val="75000"/>
                  </a:schemeClr>
                </a:solidFill>
              </a:defRPr>
            </a:lvl1pPr>
          </a:lstStyle>
          <a:p>
            <a:pPr defTabSz="457200"/>
            <a:endParaRPr lang="en-US" dirty="0">
              <a:solidFill>
                <a:srgbClr val="606160"/>
              </a:solidFill>
            </a:endParaRPr>
          </a:p>
        </p:txBody>
      </p:sp>
      <p:pic>
        <p:nvPicPr>
          <p:cNvPr id="7" name="Picture 6" descr="Untitled-1.png"/>
          <p:cNvPicPr>
            <a:picLocks noChangeAspect="1"/>
          </p:cNvPicPr>
          <p:nvPr userDrawn="1"/>
        </p:nvPicPr>
        <p:blipFill>
          <a:blip r:embed="rId19"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cxnSp>
        <p:nvCxnSpPr>
          <p:cNvPr id="9" name="Straight Connector 8" hidden="1"/>
          <p:cNvCxnSpPr/>
          <p:nvPr userDrawn="1"/>
        </p:nvCxnSpPr>
        <p:spPr>
          <a:xfrm flipH="1">
            <a:off x="0" y="4786233"/>
            <a:ext cx="7730996" cy="0"/>
          </a:xfrm>
          <a:prstGeom prst="line">
            <a:avLst/>
          </a:prstGeom>
          <a:ln w="12700" cmpd="sng">
            <a:solidFill>
              <a:srgbClr val="098EDB"/>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9"/>
          <p:cNvSpPr>
            <a:spLocks noGrp="1"/>
          </p:cNvSpPr>
          <p:nvPr>
            <p:ph type="title"/>
          </p:nvPr>
        </p:nvSpPr>
        <p:spPr>
          <a:xfrm>
            <a:off x="474800" y="308610"/>
            <a:ext cx="7772400" cy="342900"/>
          </a:xfrm>
          <a:prstGeom prst="rect">
            <a:avLst/>
          </a:prstGeom>
        </p:spPr>
        <p:txBody>
          <a:bodyPr vert="horz" lIns="91440" tIns="182880" rIns="91440" bIns="0" rtlCol="0" anchor="ctr">
            <a:noAutofit/>
          </a:bodyPr>
          <a:lstStyle/>
          <a:p>
            <a:r>
              <a:rPr lang="en-US" dirty="0" smtClean="0"/>
              <a:t>Click to edit Master title style</a:t>
            </a:r>
            <a:endParaRPr lang="en-US" dirty="0"/>
          </a:p>
        </p:txBody>
      </p:sp>
      <p:sp>
        <p:nvSpPr>
          <p:cNvPr id="13" name="Text Placeholder 12"/>
          <p:cNvSpPr>
            <a:spLocks noGrp="1"/>
          </p:cNvSpPr>
          <p:nvPr>
            <p:ph type="body" idx="1"/>
          </p:nvPr>
        </p:nvSpPr>
        <p:spPr>
          <a:xfrm>
            <a:off x="914400" y="822960"/>
            <a:ext cx="7772400" cy="3667089"/>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Rounded Rectangle 22"/>
          <p:cNvSpPr/>
          <p:nvPr userDrawn="1"/>
        </p:nvSpPr>
        <p:spPr>
          <a:xfrm>
            <a:off x="566240" y="685800"/>
            <a:ext cx="7680960" cy="20574"/>
          </a:xfrm>
          <a:prstGeom prst="roundRect">
            <a:avLst>
              <a:gd name="adj" fmla="val 50000"/>
            </a:avLst>
          </a:prstGeom>
          <a:gradFill flip="none" rotWithShape="1">
            <a:gsLst>
              <a:gs pos="5000">
                <a:srgbClr val="28ADE3"/>
              </a:gs>
              <a:gs pos="91000">
                <a:schemeClr val="bg1"/>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E"/>
              </a:solidFill>
            </a:endParaRPr>
          </a:p>
        </p:txBody>
      </p:sp>
      <p:sp>
        <p:nvSpPr>
          <p:cNvPr id="6" name="Slide Number Placeholder 5"/>
          <p:cNvSpPr>
            <a:spLocks noGrp="1"/>
          </p:cNvSpPr>
          <p:nvPr userDrawn="1">
            <p:ph type="sldNum" sz="quarter" idx="4"/>
          </p:nvPr>
        </p:nvSpPr>
        <p:spPr>
          <a:xfrm>
            <a:off x="177151" y="4696098"/>
            <a:ext cx="609600" cy="273844"/>
          </a:xfrm>
          <a:prstGeom prst="rect">
            <a:avLst/>
          </a:prstGeom>
        </p:spPr>
        <p:txBody>
          <a:bodyPr vert="horz" lIns="91440" tIns="45720" rIns="91440" bIns="45720" rtlCol="0" anchor="b"/>
          <a:lstStyle>
            <a:lvl1pPr algn="ctr">
              <a:defRPr sz="1000">
                <a:solidFill>
                  <a:schemeClr val="tx1"/>
                </a:solidFill>
              </a:defRPr>
            </a:lvl1pPr>
          </a:lstStyle>
          <a:p>
            <a:fld id="{5069E927-15F6-8846-9E92-04BAA7737A2A}" type="slidenum">
              <a:rPr lang="en-US" smtClean="0"/>
              <a:pPr/>
              <a:t>‹#›</a:t>
            </a:fld>
            <a:endParaRPr lang="en-US" dirty="0"/>
          </a:p>
        </p:txBody>
      </p:sp>
    </p:spTree>
    <p:extLst>
      <p:ext uri="{BB962C8B-B14F-4D97-AF65-F5344CB8AC3E}">
        <p14:creationId xmlns="" xmlns:p14="http://schemas.microsoft.com/office/powerpoint/2010/main" val="103546257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63"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96" r:id="rId16"/>
    <p:sldLayoutId id="2147483797" r:id="rId17"/>
  </p:sldLayoutIdLst>
  <p:timing>
    <p:tnLst>
      <p:par>
        <p:cTn id="1" dur="indefinite" restart="never" nodeType="tmRoot"/>
      </p:par>
    </p:tnLst>
  </p:timing>
  <p:hf hdr="0" dt="0"/>
  <p:txStyles>
    <p:titleStyle>
      <a:lvl1pPr algn="l" defTabSz="457200" rtl="0" eaLnBrk="1" latinLnBrk="0" hangingPunct="1">
        <a:spcBef>
          <a:spcPct val="0"/>
        </a:spcBef>
        <a:buNone/>
        <a:defRPr lang="en-US" sz="2400" b="0" kern="1200" cap="none" spc="100" baseline="0" dirty="0">
          <a:ln>
            <a:noFill/>
          </a:ln>
          <a:solidFill>
            <a:schemeClr val="tx1"/>
          </a:solidFill>
          <a:latin typeface="+mj-lt"/>
          <a:ea typeface="+mj-ea"/>
          <a:cs typeface="+mj-cs"/>
        </a:defRPr>
      </a:lvl1pPr>
    </p:titleStyle>
    <p:bodyStyle>
      <a:lvl1pPr marL="233363" indent="-233363" algn="l" defTabSz="457200" rtl="0" eaLnBrk="1" latinLnBrk="0" hangingPunct="1">
        <a:spcBef>
          <a:spcPts val="1200"/>
        </a:spcBef>
        <a:buClr>
          <a:srgbClr val="28ADE3"/>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eform 10" hidden="1"/>
          <p:cNvSpPr/>
          <p:nvPr userDrawn="1"/>
        </p:nvSpPr>
        <p:spPr>
          <a:xfrm rot="5400000">
            <a:off x="255270" y="-2572"/>
            <a:ext cx="480060" cy="990600"/>
          </a:xfrm>
          <a:custGeom>
            <a:avLst/>
            <a:gdLst>
              <a:gd name="connsiteX0" fmla="*/ 0 w 640080"/>
              <a:gd name="connsiteY0" fmla="*/ 990600 h 990600"/>
              <a:gd name="connsiteX1" fmla="*/ 0 w 640080"/>
              <a:gd name="connsiteY1" fmla="*/ 396240 h 990600"/>
              <a:gd name="connsiteX2" fmla="*/ 0 w 640080"/>
              <a:gd name="connsiteY2" fmla="*/ 320040 h 990600"/>
              <a:gd name="connsiteX3" fmla="*/ 320040 w 640080"/>
              <a:gd name="connsiteY3" fmla="*/ 0 h 990600"/>
              <a:gd name="connsiteX4" fmla="*/ 640080 w 640080"/>
              <a:gd name="connsiteY4" fmla="*/ 320040 h 990600"/>
              <a:gd name="connsiteX5" fmla="*/ 640080 w 640080"/>
              <a:gd name="connsiteY5" fmla="*/ 396240 h 990600"/>
              <a:gd name="connsiteX6" fmla="*/ 640080 w 640080"/>
              <a:gd name="connsiteY6"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080" h="990600">
                <a:moveTo>
                  <a:pt x="0" y="990600"/>
                </a:moveTo>
                <a:lnTo>
                  <a:pt x="0" y="396240"/>
                </a:lnTo>
                <a:lnTo>
                  <a:pt x="0" y="320040"/>
                </a:lnTo>
                <a:cubicBezTo>
                  <a:pt x="0" y="143287"/>
                  <a:pt x="143287" y="0"/>
                  <a:pt x="320040" y="0"/>
                </a:cubicBezTo>
                <a:cubicBezTo>
                  <a:pt x="496793" y="0"/>
                  <a:pt x="640080" y="143287"/>
                  <a:pt x="640080" y="320040"/>
                </a:cubicBezTo>
                <a:lnTo>
                  <a:pt x="640080" y="396240"/>
                </a:lnTo>
                <a:lnTo>
                  <a:pt x="640080" y="990600"/>
                </a:lnTo>
                <a:close/>
              </a:path>
            </a:pathLst>
          </a:custGeom>
          <a:solidFill>
            <a:schemeClr val="tx2">
              <a:alpha val="50000"/>
            </a:schemeClr>
          </a:solidFill>
          <a:ln w="127000">
            <a:solidFill>
              <a:srgbClr val="7CCDEE">
                <a:alpha val="10000"/>
              </a:srgb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rgbClr val="FFFFFE"/>
              </a:solidFill>
            </a:endParaRPr>
          </a:p>
        </p:txBody>
      </p:sp>
      <p:sp>
        <p:nvSpPr>
          <p:cNvPr id="5" name="Footer Placeholder 4"/>
          <p:cNvSpPr>
            <a:spLocks noGrp="1"/>
          </p:cNvSpPr>
          <p:nvPr>
            <p:ph type="ftr" sz="quarter" idx="3"/>
          </p:nvPr>
        </p:nvSpPr>
        <p:spPr>
          <a:xfrm>
            <a:off x="731520" y="4696098"/>
            <a:ext cx="7086600" cy="273844"/>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dirty="0">
              <a:solidFill>
                <a:srgbClr val="606160"/>
              </a:solidFill>
            </a:endParaRPr>
          </a:p>
        </p:txBody>
      </p:sp>
      <p:cxnSp>
        <p:nvCxnSpPr>
          <p:cNvPr id="9" name="Straight Connector 8" hidden="1"/>
          <p:cNvCxnSpPr/>
          <p:nvPr userDrawn="1"/>
        </p:nvCxnSpPr>
        <p:spPr>
          <a:xfrm flipH="1">
            <a:off x="0" y="4786233"/>
            <a:ext cx="7730996" cy="0"/>
          </a:xfrm>
          <a:prstGeom prst="line">
            <a:avLst/>
          </a:prstGeom>
          <a:ln w="12700" cmpd="sng">
            <a:solidFill>
              <a:srgbClr val="098EDB"/>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9"/>
          <p:cNvSpPr>
            <a:spLocks noGrp="1"/>
          </p:cNvSpPr>
          <p:nvPr>
            <p:ph type="title"/>
          </p:nvPr>
        </p:nvSpPr>
        <p:spPr>
          <a:xfrm>
            <a:off x="466008" y="308610"/>
            <a:ext cx="7772400" cy="342900"/>
          </a:xfrm>
          <a:prstGeom prst="rect">
            <a:avLst/>
          </a:prstGeom>
        </p:spPr>
        <p:txBody>
          <a:bodyPr vert="horz" lIns="91440" tIns="182880" rIns="91440" bIns="0" rtlCol="0" anchor="ctr">
            <a:noAutofit/>
          </a:bodyPr>
          <a:lstStyle/>
          <a:p>
            <a:r>
              <a:rPr lang="en-US" dirty="0" smtClean="0"/>
              <a:t>Click to edit Master title style</a:t>
            </a:r>
            <a:endParaRPr lang="en-US" dirty="0"/>
          </a:p>
        </p:txBody>
      </p:sp>
      <p:sp>
        <p:nvSpPr>
          <p:cNvPr id="13" name="Text Placeholder 12"/>
          <p:cNvSpPr>
            <a:spLocks noGrp="1"/>
          </p:cNvSpPr>
          <p:nvPr>
            <p:ph type="body" idx="1"/>
          </p:nvPr>
        </p:nvSpPr>
        <p:spPr>
          <a:xfrm>
            <a:off x="5669280" y="1234440"/>
            <a:ext cx="2743200" cy="30861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userDrawn="1">
            <p:ph type="sldNum" sz="quarter" idx="4"/>
          </p:nvPr>
        </p:nvSpPr>
        <p:spPr>
          <a:xfrm>
            <a:off x="177151" y="4696098"/>
            <a:ext cx="609600" cy="273844"/>
          </a:xfrm>
          <a:prstGeom prst="rect">
            <a:avLst/>
          </a:prstGeom>
        </p:spPr>
        <p:txBody>
          <a:bodyPr vert="horz" lIns="91440" tIns="45720" rIns="91440" bIns="45720" rtlCol="0" anchor="b"/>
          <a:lstStyle>
            <a:lvl1pPr algn="ctr">
              <a:defRPr sz="1000">
                <a:solidFill>
                  <a:schemeClr val="accent4"/>
                </a:solidFill>
              </a:defRPr>
            </a:lvl1pPr>
          </a:lstStyle>
          <a:p>
            <a:fld id="{5069E927-15F6-8846-9E92-04BAA7737A2A}" type="slidenum">
              <a:rPr lang="en-US" smtClean="0">
                <a:solidFill>
                  <a:srgbClr val="D60C8C"/>
                </a:solidFill>
              </a:rPr>
              <a:pPr/>
              <a:t>‹#›</a:t>
            </a:fld>
            <a:endParaRPr lang="en-US" dirty="0">
              <a:solidFill>
                <a:srgbClr val="D60C8C"/>
              </a:solidFill>
            </a:endParaRPr>
          </a:p>
        </p:txBody>
      </p:sp>
    </p:spTree>
    <p:extLst>
      <p:ext uri="{BB962C8B-B14F-4D97-AF65-F5344CB8AC3E}">
        <p14:creationId xmlns="" xmlns:p14="http://schemas.microsoft.com/office/powerpoint/2010/main" val="204276417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Lst>
  <p:timing>
    <p:tnLst>
      <p:par>
        <p:cTn id="1" dur="indefinite" restart="never" nodeType="tmRoot"/>
      </p:par>
    </p:tnLst>
  </p:timing>
  <p:hf hdr="0" dt="0"/>
  <p:txStyles>
    <p:titleStyle>
      <a:lvl1pPr algn="l" defTabSz="457200" rtl="0" eaLnBrk="1" latinLnBrk="0" hangingPunct="1">
        <a:spcBef>
          <a:spcPct val="0"/>
        </a:spcBef>
        <a:buNone/>
        <a:defRPr lang="en-US" sz="2400" b="0" kern="1200" cap="none" spc="100" baseline="0" dirty="0">
          <a:ln>
            <a:noFill/>
          </a:ln>
          <a:solidFill>
            <a:schemeClr val="accent4"/>
          </a:solidFill>
          <a:latin typeface="+mj-lt"/>
          <a:ea typeface="+mj-ea"/>
          <a:cs typeface="+mj-cs"/>
        </a:defRPr>
      </a:lvl1pPr>
    </p:titleStyle>
    <p:bodyStyle>
      <a:lvl1pPr marL="0" indent="0" algn="l" defTabSz="457200" rtl="0" eaLnBrk="1" latinLnBrk="0" hangingPunct="1">
        <a:spcBef>
          <a:spcPts val="0"/>
        </a:spcBef>
        <a:spcAft>
          <a:spcPts val="1200"/>
        </a:spcAft>
        <a:buClr>
          <a:schemeClr val="accent4"/>
        </a:buClr>
        <a:buFontTx/>
        <a:buNone/>
        <a:defRPr sz="1600" b="1" kern="1200">
          <a:solidFill>
            <a:schemeClr val="tx1"/>
          </a:solidFill>
          <a:latin typeface="+mn-lt"/>
          <a:ea typeface="+mn-ea"/>
          <a:cs typeface="+mn-cs"/>
        </a:defRPr>
      </a:lvl1pPr>
      <a:lvl2pPr marL="168275" indent="-168275" algn="l" defTabSz="457200" rtl="0" eaLnBrk="1" latinLnBrk="0" hangingPunct="1">
        <a:lnSpc>
          <a:spcPct val="90000"/>
        </a:lnSpc>
        <a:spcBef>
          <a:spcPts val="0"/>
        </a:spcBef>
        <a:spcAft>
          <a:spcPts val="600"/>
        </a:spcAft>
        <a:buClr>
          <a:schemeClr val="bg1"/>
        </a:buClr>
        <a:buFont typeface="Arial" panose="020B0604020202020204" pitchFamily="34" charset="0"/>
        <a:buChar char="•"/>
        <a:defRPr sz="1400" kern="1200">
          <a:solidFill>
            <a:schemeClr val="tx1"/>
          </a:solidFill>
          <a:latin typeface="+mn-lt"/>
          <a:ea typeface="+mn-ea"/>
          <a:cs typeface="+mn-cs"/>
        </a:defRPr>
      </a:lvl2pPr>
      <a:lvl3pPr marL="461963" indent="-228600" algn="l" defTabSz="457200" rtl="0" eaLnBrk="1" latinLnBrk="0" hangingPunct="1">
        <a:lnSpc>
          <a:spcPct val="90000"/>
        </a:lnSpc>
        <a:spcBef>
          <a:spcPts val="0"/>
        </a:spcBef>
        <a:spcAft>
          <a:spcPts val="600"/>
        </a:spcAft>
        <a:buClr>
          <a:schemeClr val="bg1"/>
        </a:buClr>
        <a:buFont typeface="Calibri" panose="020F0502020204030204" pitchFamily="34" charset="0"/>
        <a:buChar char="–"/>
        <a:defRPr sz="1400" kern="1200">
          <a:solidFill>
            <a:schemeClr val="tx1"/>
          </a:solidFill>
          <a:latin typeface="+mn-lt"/>
          <a:ea typeface="+mn-ea"/>
          <a:cs typeface="+mn-cs"/>
        </a:defRPr>
      </a:lvl3pPr>
      <a:lvl4pPr marL="798513" indent="-228600" algn="l" defTabSz="457200" rtl="0" eaLnBrk="1" latinLnBrk="0" hangingPunct="1">
        <a:lnSpc>
          <a:spcPct val="90000"/>
        </a:lnSpc>
        <a:spcBef>
          <a:spcPts val="0"/>
        </a:spcBef>
        <a:spcAft>
          <a:spcPts val="600"/>
        </a:spcAft>
        <a:buFont typeface="Arial"/>
        <a:buChar char="–"/>
        <a:tabLst/>
        <a:defRPr sz="1400" kern="1200">
          <a:solidFill>
            <a:schemeClr val="tx1"/>
          </a:solidFill>
          <a:latin typeface="+mn-lt"/>
          <a:ea typeface="+mn-ea"/>
          <a:cs typeface="+mn-cs"/>
        </a:defRPr>
      </a:lvl4pPr>
      <a:lvl5pPr marL="2057400" indent="-228600" algn="l" defTabSz="457200" rtl="0" eaLnBrk="1" latinLnBrk="0" hangingPunct="1">
        <a:lnSpc>
          <a:spcPct val="90000"/>
        </a:lnSpc>
        <a:spcBef>
          <a:spcPts val="0"/>
        </a:spcBef>
        <a:spcAft>
          <a:spcPts val="600"/>
        </a:spcAft>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eform 10" hidden="1"/>
          <p:cNvSpPr/>
          <p:nvPr userDrawn="1"/>
        </p:nvSpPr>
        <p:spPr>
          <a:xfrm rot="5400000">
            <a:off x="255270" y="-2572"/>
            <a:ext cx="480060" cy="990600"/>
          </a:xfrm>
          <a:custGeom>
            <a:avLst/>
            <a:gdLst>
              <a:gd name="connsiteX0" fmla="*/ 0 w 640080"/>
              <a:gd name="connsiteY0" fmla="*/ 990600 h 990600"/>
              <a:gd name="connsiteX1" fmla="*/ 0 w 640080"/>
              <a:gd name="connsiteY1" fmla="*/ 396240 h 990600"/>
              <a:gd name="connsiteX2" fmla="*/ 0 w 640080"/>
              <a:gd name="connsiteY2" fmla="*/ 320040 h 990600"/>
              <a:gd name="connsiteX3" fmla="*/ 320040 w 640080"/>
              <a:gd name="connsiteY3" fmla="*/ 0 h 990600"/>
              <a:gd name="connsiteX4" fmla="*/ 640080 w 640080"/>
              <a:gd name="connsiteY4" fmla="*/ 320040 h 990600"/>
              <a:gd name="connsiteX5" fmla="*/ 640080 w 640080"/>
              <a:gd name="connsiteY5" fmla="*/ 396240 h 990600"/>
              <a:gd name="connsiteX6" fmla="*/ 640080 w 640080"/>
              <a:gd name="connsiteY6"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080" h="990600">
                <a:moveTo>
                  <a:pt x="0" y="990600"/>
                </a:moveTo>
                <a:lnTo>
                  <a:pt x="0" y="396240"/>
                </a:lnTo>
                <a:lnTo>
                  <a:pt x="0" y="320040"/>
                </a:lnTo>
                <a:cubicBezTo>
                  <a:pt x="0" y="143287"/>
                  <a:pt x="143287" y="0"/>
                  <a:pt x="320040" y="0"/>
                </a:cubicBezTo>
                <a:cubicBezTo>
                  <a:pt x="496793" y="0"/>
                  <a:pt x="640080" y="143287"/>
                  <a:pt x="640080" y="320040"/>
                </a:cubicBezTo>
                <a:lnTo>
                  <a:pt x="640080" y="396240"/>
                </a:lnTo>
                <a:lnTo>
                  <a:pt x="640080" y="990600"/>
                </a:lnTo>
                <a:close/>
              </a:path>
            </a:pathLst>
          </a:custGeom>
          <a:solidFill>
            <a:schemeClr val="tx2">
              <a:alpha val="50000"/>
            </a:schemeClr>
          </a:solidFill>
          <a:ln w="127000">
            <a:solidFill>
              <a:srgbClr val="7CCDEE">
                <a:alpha val="10000"/>
              </a:srgb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rgbClr val="FFFFFE"/>
              </a:solidFill>
              <a:latin typeface="Gisha"/>
            </a:endParaRPr>
          </a:p>
        </p:txBody>
      </p:sp>
      <p:sp>
        <p:nvSpPr>
          <p:cNvPr id="5" name="Footer Placeholder 4"/>
          <p:cNvSpPr>
            <a:spLocks noGrp="1"/>
          </p:cNvSpPr>
          <p:nvPr>
            <p:ph type="ftr" sz="quarter" idx="3"/>
          </p:nvPr>
        </p:nvSpPr>
        <p:spPr>
          <a:xfrm>
            <a:off x="731520" y="4696098"/>
            <a:ext cx="7086600" cy="273844"/>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dirty="0">
              <a:solidFill>
                <a:srgbClr val="606160"/>
              </a:solidFill>
              <a:latin typeface="Gisha"/>
            </a:endParaRPr>
          </a:p>
        </p:txBody>
      </p:sp>
      <p:cxnSp>
        <p:nvCxnSpPr>
          <p:cNvPr id="9" name="Straight Connector 8" hidden="1"/>
          <p:cNvCxnSpPr/>
          <p:nvPr userDrawn="1"/>
        </p:nvCxnSpPr>
        <p:spPr>
          <a:xfrm flipH="1">
            <a:off x="0" y="4786233"/>
            <a:ext cx="7730996" cy="0"/>
          </a:xfrm>
          <a:prstGeom prst="line">
            <a:avLst/>
          </a:prstGeom>
          <a:ln w="12700" cmpd="sng">
            <a:solidFill>
              <a:srgbClr val="098EDB"/>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9"/>
          <p:cNvSpPr>
            <a:spLocks noGrp="1"/>
          </p:cNvSpPr>
          <p:nvPr>
            <p:ph type="title"/>
          </p:nvPr>
        </p:nvSpPr>
        <p:spPr>
          <a:xfrm>
            <a:off x="448424" y="308610"/>
            <a:ext cx="7772400" cy="342900"/>
          </a:xfrm>
          <a:prstGeom prst="rect">
            <a:avLst/>
          </a:prstGeom>
        </p:spPr>
        <p:txBody>
          <a:bodyPr vert="horz" lIns="91440" tIns="182880" rIns="91440" bIns="0" rtlCol="0" anchor="ctr">
            <a:noAutofit/>
          </a:bodyPr>
          <a:lstStyle/>
          <a:p>
            <a:r>
              <a:rPr lang="en-US" dirty="0" smtClean="0"/>
              <a:t>Click to edit Master title style</a:t>
            </a:r>
            <a:endParaRPr lang="en-US" dirty="0"/>
          </a:p>
        </p:txBody>
      </p:sp>
      <p:sp>
        <p:nvSpPr>
          <p:cNvPr id="13" name="Text Placeholder 12"/>
          <p:cNvSpPr>
            <a:spLocks noGrp="1"/>
          </p:cNvSpPr>
          <p:nvPr>
            <p:ph type="body" idx="1"/>
          </p:nvPr>
        </p:nvSpPr>
        <p:spPr>
          <a:xfrm>
            <a:off x="5669280" y="1234440"/>
            <a:ext cx="2743200" cy="30861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userDrawn="1">
            <p:ph type="sldNum" sz="quarter" idx="4"/>
          </p:nvPr>
        </p:nvSpPr>
        <p:spPr>
          <a:xfrm>
            <a:off x="177151" y="4696098"/>
            <a:ext cx="609600" cy="273844"/>
          </a:xfrm>
          <a:prstGeom prst="rect">
            <a:avLst/>
          </a:prstGeom>
        </p:spPr>
        <p:txBody>
          <a:bodyPr vert="horz" lIns="91440" tIns="45720" rIns="91440" bIns="45720" rtlCol="0" anchor="b"/>
          <a:lstStyle>
            <a:lvl1pPr algn="ctr">
              <a:defRPr sz="1000">
                <a:solidFill>
                  <a:schemeClr val="accent4"/>
                </a:solidFill>
              </a:defRPr>
            </a:lvl1pPr>
          </a:lstStyle>
          <a:p>
            <a:fld id="{5069E927-15F6-8846-9E92-04BAA7737A2A}" type="slidenum">
              <a:rPr lang="en-US" smtClean="0">
                <a:solidFill>
                  <a:srgbClr val="D60C8C"/>
                </a:solidFill>
                <a:latin typeface="Gisha"/>
              </a:rPr>
              <a:pPr/>
              <a:t>‹#›</a:t>
            </a:fld>
            <a:endParaRPr lang="en-US" dirty="0">
              <a:solidFill>
                <a:srgbClr val="D60C8C"/>
              </a:solidFill>
              <a:latin typeface="Gisha"/>
            </a:endParaRPr>
          </a:p>
        </p:txBody>
      </p:sp>
    </p:spTree>
    <p:extLst>
      <p:ext uri="{BB962C8B-B14F-4D97-AF65-F5344CB8AC3E}">
        <p14:creationId xmlns="" xmlns:p14="http://schemas.microsoft.com/office/powerpoint/2010/main" val="324056780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Lst>
  <p:timing>
    <p:tnLst>
      <p:par>
        <p:cTn id="1" dur="indefinite" restart="never" nodeType="tmRoot"/>
      </p:par>
    </p:tnLst>
  </p:timing>
  <p:hf hdr="0" dt="0"/>
  <p:txStyles>
    <p:titleStyle>
      <a:lvl1pPr algn="l" defTabSz="457200" rtl="0" eaLnBrk="1" latinLnBrk="0" hangingPunct="1">
        <a:spcBef>
          <a:spcPct val="0"/>
        </a:spcBef>
        <a:buNone/>
        <a:defRPr lang="en-US" sz="2400" b="0" kern="1200" cap="none" spc="100" baseline="0" dirty="0">
          <a:ln>
            <a:noFill/>
          </a:ln>
          <a:solidFill>
            <a:schemeClr val="accent4"/>
          </a:solidFill>
          <a:latin typeface="+mj-lt"/>
          <a:ea typeface="+mj-ea"/>
          <a:cs typeface="+mj-cs"/>
        </a:defRPr>
      </a:lvl1pPr>
    </p:titleStyle>
    <p:bodyStyle>
      <a:lvl1pPr marL="0" indent="0" algn="l" defTabSz="457200" rtl="0" eaLnBrk="1" latinLnBrk="0" hangingPunct="1">
        <a:spcBef>
          <a:spcPts val="0"/>
        </a:spcBef>
        <a:spcAft>
          <a:spcPts val="1200"/>
        </a:spcAft>
        <a:buClr>
          <a:schemeClr val="accent4"/>
        </a:buClr>
        <a:buFontTx/>
        <a:buNone/>
        <a:defRPr sz="1600" b="1" kern="1200">
          <a:solidFill>
            <a:schemeClr val="tx1"/>
          </a:solidFill>
          <a:latin typeface="+mn-lt"/>
          <a:ea typeface="+mn-ea"/>
          <a:cs typeface="+mn-cs"/>
        </a:defRPr>
      </a:lvl1pPr>
      <a:lvl2pPr marL="168275" indent="-168275" algn="l" defTabSz="457200" rtl="0" eaLnBrk="1" latinLnBrk="0" hangingPunct="1">
        <a:lnSpc>
          <a:spcPct val="90000"/>
        </a:lnSpc>
        <a:spcBef>
          <a:spcPts val="0"/>
        </a:spcBef>
        <a:spcAft>
          <a:spcPts val="600"/>
        </a:spcAft>
        <a:buClr>
          <a:schemeClr val="bg1"/>
        </a:buClr>
        <a:buFont typeface="Arial" panose="020B0604020202020204" pitchFamily="34" charset="0"/>
        <a:buChar char="•"/>
        <a:defRPr sz="1400" kern="1200">
          <a:solidFill>
            <a:schemeClr val="tx1"/>
          </a:solidFill>
          <a:latin typeface="+mn-lt"/>
          <a:ea typeface="+mn-ea"/>
          <a:cs typeface="+mn-cs"/>
        </a:defRPr>
      </a:lvl2pPr>
      <a:lvl3pPr marL="461963" indent="-228600" algn="l" defTabSz="457200" rtl="0" eaLnBrk="1" latinLnBrk="0" hangingPunct="1">
        <a:lnSpc>
          <a:spcPct val="90000"/>
        </a:lnSpc>
        <a:spcBef>
          <a:spcPts val="0"/>
        </a:spcBef>
        <a:spcAft>
          <a:spcPts val="600"/>
        </a:spcAft>
        <a:buClr>
          <a:schemeClr val="bg1"/>
        </a:buClr>
        <a:buFont typeface="Calibri" panose="020F0502020204030204" pitchFamily="34" charset="0"/>
        <a:buChar char="–"/>
        <a:defRPr sz="1400" kern="1200">
          <a:solidFill>
            <a:schemeClr val="tx1"/>
          </a:solidFill>
          <a:latin typeface="+mn-lt"/>
          <a:ea typeface="+mn-ea"/>
          <a:cs typeface="+mn-cs"/>
        </a:defRPr>
      </a:lvl3pPr>
      <a:lvl4pPr marL="798513" indent="-228600" algn="l" defTabSz="457200" rtl="0" eaLnBrk="1" latinLnBrk="0" hangingPunct="1">
        <a:lnSpc>
          <a:spcPct val="90000"/>
        </a:lnSpc>
        <a:spcBef>
          <a:spcPts val="0"/>
        </a:spcBef>
        <a:spcAft>
          <a:spcPts val="600"/>
        </a:spcAft>
        <a:buFont typeface="Arial"/>
        <a:buChar char="–"/>
        <a:tabLst/>
        <a:defRPr sz="1400" kern="1200">
          <a:solidFill>
            <a:schemeClr val="tx1"/>
          </a:solidFill>
          <a:latin typeface="+mn-lt"/>
          <a:ea typeface="+mn-ea"/>
          <a:cs typeface="+mn-cs"/>
        </a:defRPr>
      </a:lvl4pPr>
      <a:lvl5pPr marL="2057400" indent="-228600" algn="l" defTabSz="457200" rtl="0" eaLnBrk="1" latinLnBrk="0" hangingPunct="1">
        <a:lnSpc>
          <a:spcPct val="90000"/>
        </a:lnSpc>
        <a:spcBef>
          <a:spcPts val="0"/>
        </a:spcBef>
        <a:spcAft>
          <a:spcPts val="600"/>
        </a:spcAft>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35.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38.emf"/><Relationship Id="rId4" Type="http://schemas.openxmlformats.org/officeDocument/2006/relationships/image" Target="../media/image137.emf"/></Relationships>
</file>

<file path=ppt/slides/_rels/slide12.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image" Target="../media/image139.emf"/><Relationship Id="rId7" Type="http://schemas.openxmlformats.org/officeDocument/2006/relationships/image" Target="../media/image136.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42.emf"/><Relationship Id="rId5" Type="http://schemas.openxmlformats.org/officeDocument/2006/relationships/image" Target="../media/image141.emf"/><Relationship Id="rId10" Type="http://schemas.openxmlformats.org/officeDocument/2006/relationships/image" Target="../media/image143.emf"/><Relationship Id="rId4" Type="http://schemas.openxmlformats.org/officeDocument/2006/relationships/image" Target="../media/image140.emf"/><Relationship Id="rId9" Type="http://schemas.openxmlformats.org/officeDocument/2006/relationships/image" Target="../media/image138.emf"/></Relationships>
</file>

<file path=ppt/slides/_rels/slide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44.jpeg"/><Relationship Id="rId5" Type="http://schemas.openxmlformats.org/officeDocument/2006/relationships/image" Target="../media/image102.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147.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jpeg"/><Relationship Id="rId18" Type="http://schemas.openxmlformats.org/officeDocument/2006/relationships/image" Target="../media/image164.jpeg"/><Relationship Id="rId3" Type="http://schemas.openxmlformats.org/officeDocument/2006/relationships/image" Target="../media/image149.jpeg"/><Relationship Id="rId7" Type="http://schemas.openxmlformats.org/officeDocument/2006/relationships/image" Target="../media/image153.jpeg"/><Relationship Id="rId12" Type="http://schemas.openxmlformats.org/officeDocument/2006/relationships/image" Target="../media/image158.png"/><Relationship Id="rId17" Type="http://schemas.openxmlformats.org/officeDocument/2006/relationships/image" Target="../media/image163.jpeg"/><Relationship Id="rId2" Type="http://schemas.openxmlformats.org/officeDocument/2006/relationships/notesSlide" Target="../notesSlides/notesSlide18.xml"/><Relationship Id="rId16" Type="http://schemas.openxmlformats.org/officeDocument/2006/relationships/image" Target="../media/image162.jpeg"/><Relationship Id="rId1" Type="http://schemas.openxmlformats.org/officeDocument/2006/relationships/slideLayout" Target="../slideLayouts/slideLayout22.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151.jpeg"/><Relationship Id="rId15" Type="http://schemas.openxmlformats.org/officeDocument/2006/relationships/image" Target="../media/image161.gif"/><Relationship Id="rId10" Type="http://schemas.openxmlformats.org/officeDocument/2006/relationships/image" Target="../media/image156.jpeg"/><Relationship Id="rId4" Type="http://schemas.openxmlformats.org/officeDocument/2006/relationships/image" Target="../media/image150.png"/><Relationship Id="rId9" Type="http://schemas.openxmlformats.org/officeDocument/2006/relationships/image" Target="../media/image155.jpeg"/><Relationship Id="rId14" Type="http://schemas.openxmlformats.org/officeDocument/2006/relationships/image" Target="../media/image160.png"/></Relationships>
</file>

<file path=ppt/slides/_rels/slide1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6.jpeg"/><Relationship Id="rId7" Type="http://schemas.openxmlformats.org/officeDocument/2006/relationships/image" Target="../media/image169.jpe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168.jpeg"/><Relationship Id="rId5" Type="http://schemas.openxmlformats.org/officeDocument/2006/relationships/hyperlink" Target="http://www.google.com/url?sa=i&amp;rct=j&amp;q=&amp;esrc=s&amp;frm=1&amp;source=images&amp;cd=&amp;cad=rja&amp;docid=fwzXIbaaOrElBM&amp;tbnid=UUupJmMo7K126M:&amp;ved=0CAUQjRw&amp;url=http://www.worldpressinstitute.org/wpi-reports/blogs/elina-lappalainen/2013/08/16/eating-healthy-tasty-and-ethical-food-how-do-it&amp;ei=-Sj9UuagL8XjsAScsYGwBw&amp;bvm=bv.61190604,d.dmQ&amp;psig=AFQjCNHva4Vjd4M70JmsO5lMdBHHt2Bz2A&amp;ust=1392399689679088" TargetMode="External"/><Relationship Id="rId4" Type="http://schemas.openxmlformats.org/officeDocument/2006/relationships/image" Target="../media/image167.jpeg"/></Relationships>
</file>

<file path=ppt/slides/_rels/slide2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23.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176.png"/><Relationship Id="rId4" Type="http://schemas.openxmlformats.org/officeDocument/2006/relationships/image" Target="../media/image138.emf"/></Relationships>
</file>

<file path=ppt/slides/_rels/slide2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179.jpeg"/><Relationship Id="rId4" Type="http://schemas.openxmlformats.org/officeDocument/2006/relationships/image" Target="../media/image178.jpeg"/></Relationships>
</file>

<file path=ppt/slides/_rels/slide25.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jpeg"/><Relationship Id="rId12" Type="http://schemas.openxmlformats.org/officeDocument/2006/relationships/image" Target="../media/image189.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jpeg"/><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jpeg"/></Relationships>
</file>

<file path=ppt/slides/_rels/slide2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192.jpeg"/><Relationship Id="rId4" Type="http://schemas.openxmlformats.org/officeDocument/2006/relationships/image" Target="../media/image191.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mailto:bdiffenderfer@daymon.com"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7.emf"/><Relationship Id="rId5" Type="http://schemas.openxmlformats.org/officeDocument/2006/relationships/image" Target="../media/image11.png"/><Relationship Id="rId10" Type="http://schemas.openxmlformats.org/officeDocument/2006/relationships/image" Target="../media/image16.emf"/><Relationship Id="rId4" Type="http://schemas.openxmlformats.org/officeDocument/2006/relationships/image" Target="../media/image10.png"/><Relationship Id="rId9" Type="http://schemas.openxmlformats.org/officeDocument/2006/relationships/image" Target="../media/image15.emf"/></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jpeg"/><Relationship Id="rId26" Type="http://schemas.openxmlformats.org/officeDocument/2006/relationships/image" Target="../media/image48.jpeg"/><Relationship Id="rId39" Type="http://schemas.openxmlformats.org/officeDocument/2006/relationships/image" Target="../media/image61.jpeg"/><Relationship Id="rId21" Type="http://schemas.openxmlformats.org/officeDocument/2006/relationships/image" Target="../media/image43.jpeg"/><Relationship Id="rId34" Type="http://schemas.openxmlformats.org/officeDocument/2006/relationships/image" Target="../media/image56.jpeg"/><Relationship Id="rId42" Type="http://schemas.openxmlformats.org/officeDocument/2006/relationships/image" Target="../media/image64.png"/><Relationship Id="rId47" Type="http://schemas.openxmlformats.org/officeDocument/2006/relationships/image" Target="../media/image69.png"/><Relationship Id="rId50" Type="http://schemas.openxmlformats.org/officeDocument/2006/relationships/image" Target="../media/image72.png"/><Relationship Id="rId55" Type="http://schemas.openxmlformats.org/officeDocument/2006/relationships/image" Target="../media/image77.png"/><Relationship Id="rId63" Type="http://schemas.openxmlformats.org/officeDocument/2006/relationships/image" Target="../media/image85.jpeg"/><Relationship Id="rId68" Type="http://schemas.openxmlformats.org/officeDocument/2006/relationships/image" Target="../media/image88.jpeg"/><Relationship Id="rId76" Type="http://schemas.openxmlformats.org/officeDocument/2006/relationships/image" Target="../media/image96.jpeg"/><Relationship Id="rId7" Type="http://schemas.openxmlformats.org/officeDocument/2006/relationships/image" Target="../media/image29.jpeg"/><Relationship Id="rId71" Type="http://schemas.openxmlformats.org/officeDocument/2006/relationships/image" Target="../media/image91.jpeg"/><Relationship Id="rId2" Type="http://schemas.openxmlformats.org/officeDocument/2006/relationships/notesSlide" Target="../notesSlides/notesSlide5.xml"/><Relationship Id="rId16" Type="http://schemas.openxmlformats.org/officeDocument/2006/relationships/image" Target="../media/image38.jpeg"/><Relationship Id="rId29" Type="http://schemas.openxmlformats.org/officeDocument/2006/relationships/image" Target="../media/image51.jpeg"/><Relationship Id="rId11" Type="http://schemas.openxmlformats.org/officeDocument/2006/relationships/image" Target="../media/image33.jpeg"/><Relationship Id="rId24" Type="http://schemas.openxmlformats.org/officeDocument/2006/relationships/image" Target="../media/image46.jpeg"/><Relationship Id="rId32" Type="http://schemas.openxmlformats.org/officeDocument/2006/relationships/image" Target="../media/image54.png"/><Relationship Id="rId37" Type="http://schemas.openxmlformats.org/officeDocument/2006/relationships/image" Target="../media/image59.jpeg"/><Relationship Id="rId40" Type="http://schemas.openxmlformats.org/officeDocument/2006/relationships/image" Target="../media/image62.gif"/><Relationship Id="rId45" Type="http://schemas.openxmlformats.org/officeDocument/2006/relationships/image" Target="../media/image67.jpeg"/><Relationship Id="rId53" Type="http://schemas.openxmlformats.org/officeDocument/2006/relationships/image" Target="../media/image75.png"/><Relationship Id="rId58" Type="http://schemas.openxmlformats.org/officeDocument/2006/relationships/image" Target="../media/image80.jpeg"/><Relationship Id="rId66" Type="http://schemas.openxmlformats.org/officeDocument/2006/relationships/image" Target="../media/image87.jpeg"/><Relationship Id="rId74" Type="http://schemas.openxmlformats.org/officeDocument/2006/relationships/image" Target="../media/image94.jpeg"/><Relationship Id="rId79" Type="http://schemas.openxmlformats.org/officeDocument/2006/relationships/image" Target="../media/image99.jpeg"/><Relationship Id="rId5" Type="http://schemas.openxmlformats.org/officeDocument/2006/relationships/image" Target="../media/image27.jpeg"/><Relationship Id="rId61" Type="http://schemas.openxmlformats.org/officeDocument/2006/relationships/image" Target="../media/image83.png"/><Relationship Id="rId10" Type="http://schemas.openxmlformats.org/officeDocument/2006/relationships/image" Target="../media/image32.jpeg"/><Relationship Id="rId19" Type="http://schemas.openxmlformats.org/officeDocument/2006/relationships/image" Target="../media/image41.jpeg"/><Relationship Id="rId31" Type="http://schemas.openxmlformats.org/officeDocument/2006/relationships/image" Target="../media/image53.jpeg"/><Relationship Id="rId44" Type="http://schemas.openxmlformats.org/officeDocument/2006/relationships/image" Target="../media/image66.jpeg"/><Relationship Id="rId52" Type="http://schemas.openxmlformats.org/officeDocument/2006/relationships/image" Target="../media/image74.png"/><Relationship Id="rId60" Type="http://schemas.openxmlformats.org/officeDocument/2006/relationships/image" Target="../media/image82.png"/><Relationship Id="rId65" Type="http://schemas.openxmlformats.org/officeDocument/2006/relationships/hyperlink" Target="http://www.google.com/url?sa=i&amp;source=imgres&amp;cd=&amp;cad=rja&amp;uact=8&amp;docid=Dn9Vs9NPHe-UbM&amp;tbnid=YkXKTdZRVLkr4M&amp;ved=0CAoQjRw&amp;url=http://infinityinquirer.com/2013/11/26/disney-infinity-black-friday-deal-roundup/&amp;ei=mhQOVMP7JcKLyATA04DwAg&amp;psig=AFQjCNEu3wY_EuBtioIs-dhkT9uH0jphmA&amp;ust=1410295322703010" TargetMode="External"/><Relationship Id="rId73" Type="http://schemas.openxmlformats.org/officeDocument/2006/relationships/image" Target="../media/image93.jpeg"/><Relationship Id="rId78" Type="http://schemas.openxmlformats.org/officeDocument/2006/relationships/image" Target="../media/image98.pn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 Id="rId22" Type="http://schemas.openxmlformats.org/officeDocument/2006/relationships/image" Target="../media/image44.jpeg"/><Relationship Id="rId27" Type="http://schemas.openxmlformats.org/officeDocument/2006/relationships/image" Target="../media/image49.jpeg"/><Relationship Id="rId30" Type="http://schemas.openxmlformats.org/officeDocument/2006/relationships/image" Target="../media/image52.jpeg"/><Relationship Id="rId35" Type="http://schemas.openxmlformats.org/officeDocument/2006/relationships/image" Target="../media/image57.jpeg"/><Relationship Id="rId43" Type="http://schemas.openxmlformats.org/officeDocument/2006/relationships/image" Target="../media/image65.jpeg"/><Relationship Id="rId48" Type="http://schemas.openxmlformats.org/officeDocument/2006/relationships/image" Target="../media/image70.png"/><Relationship Id="rId56" Type="http://schemas.openxmlformats.org/officeDocument/2006/relationships/image" Target="../media/image78.png"/><Relationship Id="rId64" Type="http://schemas.openxmlformats.org/officeDocument/2006/relationships/image" Target="../media/image86.jpeg"/><Relationship Id="rId69" Type="http://schemas.openxmlformats.org/officeDocument/2006/relationships/image" Target="../media/image89.jpeg"/><Relationship Id="rId77" Type="http://schemas.openxmlformats.org/officeDocument/2006/relationships/image" Target="../media/image97.png"/><Relationship Id="rId8" Type="http://schemas.openxmlformats.org/officeDocument/2006/relationships/image" Target="../media/image30.jpeg"/><Relationship Id="rId51" Type="http://schemas.openxmlformats.org/officeDocument/2006/relationships/image" Target="../media/image73.png"/><Relationship Id="rId72" Type="http://schemas.openxmlformats.org/officeDocument/2006/relationships/image" Target="../media/image92.jpeg"/><Relationship Id="rId80" Type="http://schemas.openxmlformats.org/officeDocument/2006/relationships/image" Target="../media/image100.png"/><Relationship Id="rId3" Type="http://schemas.openxmlformats.org/officeDocument/2006/relationships/image" Target="../media/image25.jpeg"/><Relationship Id="rId12" Type="http://schemas.openxmlformats.org/officeDocument/2006/relationships/image" Target="../media/image34.gif"/><Relationship Id="rId17" Type="http://schemas.openxmlformats.org/officeDocument/2006/relationships/image" Target="../media/image39.gif"/><Relationship Id="rId25" Type="http://schemas.openxmlformats.org/officeDocument/2006/relationships/image" Target="../media/image47.gif"/><Relationship Id="rId33" Type="http://schemas.openxmlformats.org/officeDocument/2006/relationships/image" Target="../media/image55.jpeg"/><Relationship Id="rId38" Type="http://schemas.openxmlformats.org/officeDocument/2006/relationships/image" Target="../media/image60.jpeg"/><Relationship Id="rId46" Type="http://schemas.openxmlformats.org/officeDocument/2006/relationships/image" Target="../media/image68.jpeg"/><Relationship Id="rId59" Type="http://schemas.openxmlformats.org/officeDocument/2006/relationships/image" Target="../media/image81.jpeg"/><Relationship Id="rId67" Type="http://schemas.openxmlformats.org/officeDocument/2006/relationships/hyperlink" Target="http://www.google.com/url?sa=i&amp;rct=j&amp;q=&amp;esrc=s&amp;frm=1&amp;source=images&amp;cd=&amp;cad=rja&amp;uact=8&amp;docid=18VeCZWQs1-uAM&amp;tbnid=blFApt5us4pCEM:&amp;ved=0CAUQjRw&amp;url=http://allthingsmamma.com/2012/12/20/save-30-off-appliances-at-sears/&amp;ei=8BQOVOnfPNKzyATIoIDYAw&amp;bvm=bv.74649129,d.aWw&amp;psig=AFQjCNE9XmGpud8NLuW9SN5YwgvTLOGLgQ&amp;ust=1410295369212552" TargetMode="External"/><Relationship Id="rId20" Type="http://schemas.openxmlformats.org/officeDocument/2006/relationships/image" Target="../media/image42.jpeg"/><Relationship Id="rId41" Type="http://schemas.openxmlformats.org/officeDocument/2006/relationships/image" Target="../media/image63.jpeg"/><Relationship Id="rId54" Type="http://schemas.openxmlformats.org/officeDocument/2006/relationships/image" Target="../media/image76.png"/><Relationship Id="rId62" Type="http://schemas.openxmlformats.org/officeDocument/2006/relationships/image" Target="../media/image84.jpeg"/><Relationship Id="rId70" Type="http://schemas.openxmlformats.org/officeDocument/2006/relationships/image" Target="../media/image90.jpeg"/><Relationship Id="rId75" Type="http://schemas.openxmlformats.org/officeDocument/2006/relationships/image" Target="../media/image95.jpeg"/><Relationship Id="rId1" Type="http://schemas.openxmlformats.org/officeDocument/2006/relationships/slideLayout" Target="../slideLayouts/slideLayout16.xml"/><Relationship Id="rId6" Type="http://schemas.openxmlformats.org/officeDocument/2006/relationships/image" Target="../media/image28.gif"/><Relationship Id="rId15" Type="http://schemas.openxmlformats.org/officeDocument/2006/relationships/image" Target="../media/image37.jpeg"/><Relationship Id="rId23" Type="http://schemas.openxmlformats.org/officeDocument/2006/relationships/image" Target="../media/image45.jpeg"/><Relationship Id="rId28" Type="http://schemas.openxmlformats.org/officeDocument/2006/relationships/image" Target="../media/image50.jpeg"/><Relationship Id="rId36" Type="http://schemas.openxmlformats.org/officeDocument/2006/relationships/image" Target="../media/image58.jpeg"/><Relationship Id="rId49" Type="http://schemas.openxmlformats.org/officeDocument/2006/relationships/image" Target="../media/image71.png"/><Relationship Id="rId57"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02.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jpeg"/><Relationship Id="rId18" Type="http://schemas.openxmlformats.org/officeDocument/2006/relationships/image" Target="../media/image117.png"/><Relationship Id="rId26" Type="http://schemas.openxmlformats.org/officeDocument/2006/relationships/image" Target="../media/image123.jpeg"/><Relationship Id="rId3" Type="http://schemas.openxmlformats.org/officeDocument/2006/relationships/image" Target="../media/image103.jpeg"/><Relationship Id="rId21" Type="http://schemas.openxmlformats.org/officeDocument/2006/relationships/image" Target="../media/image119.jpeg"/><Relationship Id="rId7" Type="http://schemas.microsoft.com/office/2007/relationships/hdphoto" Target="../media/hdphoto3.wdp"/><Relationship Id="rId12" Type="http://schemas.openxmlformats.org/officeDocument/2006/relationships/image" Target="../media/image111.jpeg"/><Relationship Id="rId17" Type="http://schemas.openxmlformats.org/officeDocument/2006/relationships/image" Target="../media/image116.jpeg"/><Relationship Id="rId25" Type="http://schemas.openxmlformats.org/officeDocument/2006/relationships/image" Target="../media/image122.jpeg"/><Relationship Id="rId2" Type="http://schemas.openxmlformats.org/officeDocument/2006/relationships/notesSlide" Target="../notesSlides/notesSlide7.xml"/><Relationship Id="rId16" Type="http://schemas.openxmlformats.org/officeDocument/2006/relationships/image" Target="../media/image115.jpeg"/><Relationship Id="rId20" Type="http://schemas.microsoft.com/office/2007/relationships/hdphoto" Target="../media/hdphoto4.wdp"/><Relationship Id="rId29"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06.jpeg"/><Relationship Id="rId11" Type="http://schemas.openxmlformats.org/officeDocument/2006/relationships/image" Target="../media/image110.jpeg"/><Relationship Id="rId24" Type="http://schemas.openxmlformats.org/officeDocument/2006/relationships/image" Target="../media/image121.jpeg"/><Relationship Id="rId5" Type="http://schemas.openxmlformats.org/officeDocument/2006/relationships/image" Target="../media/image105.jpeg"/><Relationship Id="rId15" Type="http://schemas.openxmlformats.org/officeDocument/2006/relationships/image" Target="../media/image114.jpeg"/><Relationship Id="rId23" Type="http://schemas.openxmlformats.org/officeDocument/2006/relationships/image" Target="../media/image120.jpeg"/><Relationship Id="rId28" Type="http://schemas.openxmlformats.org/officeDocument/2006/relationships/image" Target="../media/image125.jpeg"/><Relationship Id="rId10" Type="http://schemas.openxmlformats.org/officeDocument/2006/relationships/image" Target="../media/image109.jpeg"/><Relationship Id="rId19" Type="http://schemas.openxmlformats.org/officeDocument/2006/relationships/image" Target="../media/image118.jpeg"/><Relationship Id="rId4" Type="http://schemas.openxmlformats.org/officeDocument/2006/relationships/image" Target="../media/image104.jpeg"/><Relationship Id="rId9" Type="http://schemas.openxmlformats.org/officeDocument/2006/relationships/image" Target="../media/image108.jpeg"/><Relationship Id="rId14" Type="http://schemas.openxmlformats.org/officeDocument/2006/relationships/image" Target="../media/image113.jpeg"/><Relationship Id="rId22" Type="http://schemas.microsoft.com/office/2007/relationships/hdphoto" Target="../media/hdphoto5.wdp"/><Relationship Id="rId27" Type="http://schemas.openxmlformats.org/officeDocument/2006/relationships/image" Target="../media/image124.jpeg"/></Relationships>
</file>

<file path=ppt/slides/_rels/slide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9.png"/><Relationship Id="rId4" Type="http://schemas.openxmlformats.org/officeDocument/2006/relationships/image" Target="../media/image128.jpeg"/></Relationships>
</file>

<file path=ppt/slides/_rels/slide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03.jpeg"/><Relationship Id="rId7" Type="http://schemas.openxmlformats.org/officeDocument/2006/relationships/image" Target="../media/image13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6"/>
          <p:cNvSpPr/>
          <p:nvPr/>
        </p:nvSpPr>
        <p:spPr>
          <a:xfrm rot="5400000">
            <a:off x="3377184" y="495654"/>
            <a:ext cx="637100" cy="7391471"/>
          </a:xfrm>
          <a:prstGeom prst="round2SameRect">
            <a:avLst>
              <a:gd name="adj1" fmla="val 50000"/>
              <a:gd name="adj2" fmla="val 0"/>
            </a:avLst>
          </a:prstGeom>
          <a:solidFill>
            <a:schemeClr val="accent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latin typeface="Gisha"/>
            </a:endParaRPr>
          </a:p>
        </p:txBody>
      </p:sp>
      <p:sp>
        <p:nvSpPr>
          <p:cNvPr id="3" name="Text Placeholder 2"/>
          <p:cNvSpPr>
            <a:spLocks noGrp="1"/>
          </p:cNvSpPr>
          <p:nvPr>
            <p:ph type="body" sz="quarter" idx="12"/>
          </p:nvPr>
        </p:nvSpPr>
        <p:spPr/>
        <p:txBody>
          <a:bodyPr/>
          <a:lstStyle/>
          <a:p>
            <a:r>
              <a:rPr lang="en-US" dirty="0" smtClean="0"/>
              <a:t>July 6, 2015</a:t>
            </a:r>
            <a:endParaRPr lang="en-US" dirty="0"/>
          </a:p>
        </p:txBody>
      </p:sp>
      <p:sp>
        <p:nvSpPr>
          <p:cNvPr id="8" name="Text Placeholder 5"/>
          <p:cNvSpPr>
            <a:spLocks noGrp="1"/>
          </p:cNvSpPr>
          <p:nvPr>
            <p:ph type="body" sz="quarter" idx="10"/>
          </p:nvPr>
        </p:nvSpPr>
        <p:spPr>
          <a:xfrm>
            <a:off x="1487405" y="3966023"/>
            <a:ext cx="7225788" cy="426438"/>
          </a:xfrm>
        </p:spPr>
        <p:txBody>
          <a:bodyPr wrap="none" anchor="ctr">
            <a:noAutofit/>
          </a:bodyPr>
          <a:lstStyle/>
          <a:p>
            <a:pPr>
              <a:lnSpc>
                <a:spcPct val="100000"/>
              </a:lnSpc>
            </a:pPr>
            <a:r>
              <a:rPr lang="en-US" sz="2400" dirty="0" smtClean="0">
                <a:latin typeface="+mn-lt"/>
              </a:rPr>
              <a:t> </a:t>
            </a:r>
            <a:r>
              <a:rPr lang="en-US" sz="2400" dirty="0" smtClean="0">
                <a:solidFill>
                  <a:schemeClr val="bg1"/>
                </a:solidFill>
                <a:latin typeface="+mn-lt"/>
              </a:rPr>
              <a:t>Opportunities &amp; Challenges in Retail</a:t>
            </a:r>
            <a:endParaRPr lang="en-US" sz="2400" dirty="0" smtClean="0">
              <a:solidFill>
                <a:schemeClr val="accent1"/>
              </a:solidFill>
              <a:latin typeface="+mn-lt"/>
            </a:endParaRPr>
          </a:p>
        </p:txBody>
      </p:sp>
      <p:sp>
        <p:nvSpPr>
          <p:cNvPr id="5" name="Text Placeholder 4"/>
          <p:cNvSpPr>
            <a:spLocks noGrp="1"/>
          </p:cNvSpPr>
          <p:nvPr>
            <p:ph type="body" sz="quarter" idx="11"/>
          </p:nvPr>
        </p:nvSpPr>
        <p:spPr/>
        <p:txBody>
          <a:bodyPr/>
          <a:lstStyle/>
          <a:p>
            <a:r>
              <a:rPr lang="en-US" dirty="0" smtClean="0"/>
              <a:t>Brian Diffenderfer</a:t>
            </a:r>
            <a:endParaRPr lang="en-US" dirty="0"/>
          </a:p>
        </p:txBody>
      </p:sp>
      <p:pic>
        <p:nvPicPr>
          <p:cNvPr id="58370" name="Picture 2" descr="http://www.nationalchickencouncil.org/wp-content/themes/ncc_theme/images/ncc_logo.png"/>
          <p:cNvPicPr>
            <a:picLocks noChangeAspect="1" noChangeArrowheads="1"/>
          </p:cNvPicPr>
          <p:nvPr/>
        </p:nvPicPr>
        <p:blipFill>
          <a:blip r:embed="rId3" cstate="print"/>
          <a:srcRect/>
          <a:stretch>
            <a:fillRect/>
          </a:stretch>
        </p:blipFill>
        <p:spPr bwMode="auto">
          <a:xfrm>
            <a:off x="7543497" y="3854298"/>
            <a:ext cx="1384300" cy="538163"/>
          </a:xfrm>
          <a:prstGeom prst="rect">
            <a:avLst/>
          </a:prstGeom>
          <a:noFill/>
        </p:spPr>
      </p:pic>
    </p:spTree>
    <p:extLst>
      <p:ext uri="{BB962C8B-B14F-4D97-AF65-F5344CB8AC3E}">
        <p14:creationId xmlns="" xmlns:p14="http://schemas.microsoft.com/office/powerpoint/2010/main" val="7946987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78000"/>
            <a:extLst>
              <a:ext uri="{BEBA8EAE-BF5A-486C-A8C5-ECC9F3942E4B}">
                <a14:imgProps xmlns="" xmlns:a14="http://schemas.microsoft.com/office/drawing/2010/main">
                  <a14:imgLayer r:embed="rId4">
                    <a14:imgEffect>
                      <a14:brightnessContrast bright="10000" contrast="1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83970" name="Picture 2" descr="http://media.mercola.com/ImageServer/Public/2013/november/chicken-fb.jpg"/>
          <p:cNvPicPr>
            <a:picLocks noChangeAspect="1" noChangeArrowheads="1"/>
          </p:cNvPicPr>
          <p:nvPr/>
        </p:nvPicPr>
        <p:blipFill>
          <a:blip r:embed="rId5" cstate="print">
            <a:lum bright="30000" contrast="-40000"/>
          </a:blip>
          <a:srcRect l="20000"/>
          <a:stretch>
            <a:fillRect/>
          </a:stretch>
        </p:blipFill>
        <p:spPr bwMode="auto">
          <a:xfrm>
            <a:off x="-10758" y="0"/>
            <a:ext cx="9144000" cy="5143500"/>
          </a:xfrm>
          <a:prstGeom prst="rect">
            <a:avLst/>
          </a:prstGeom>
          <a:noFill/>
        </p:spPr>
      </p:pic>
      <p:sp>
        <p:nvSpPr>
          <p:cNvPr id="3" name="TextBox 2"/>
          <p:cNvSpPr txBox="1"/>
          <p:nvPr/>
        </p:nvSpPr>
        <p:spPr>
          <a:xfrm>
            <a:off x="990584" y="1027354"/>
            <a:ext cx="4915273" cy="2554545"/>
          </a:xfrm>
          <a:prstGeom prst="rect">
            <a:avLst/>
          </a:prstGeom>
          <a:noFill/>
        </p:spPr>
        <p:txBody>
          <a:bodyPr wrap="square" rtlCol="0">
            <a:spAutoFit/>
          </a:bodyPr>
          <a:lstStyle/>
          <a:p>
            <a:r>
              <a:rPr lang="en-US" sz="4000" b="1" dirty="0" smtClean="0"/>
              <a:t>Protein costs &amp; retails are going up and the volume is dropping</a:t>
            </a:r>
            <a:r>
              <a:rPr lang="en-US" sz="4000" dirty="0" smtClean="0"/>
              <a:t>…</a:t>
            </a:r>
            <a:endParaRPr lang="en-US" sz="4000" dirty="0"/>
          </a:p>
        </p:txBody>
      </p:sp>
      <p:grpSp>
        <p:nvGrpSpPr>
          <p:cNvPr id="2" name="Group 5"/>
          <p:cNvGrpSpPr/>
          <p:nvPr/>
        </p:nvGrpSpPr>
        <p:grpSpPr>
          <a:xfrm>
            <a:off x="5013832" y="1799891"/>
            <a:ext cx="3987969" cy="2552987"/>
            <a:chOff x="3879079" y="2061179"/>
            <a:chExt cx="3987969" cy="3403982"/>
          </a:xfrm>
        </p:grpSpPr>
        <p:sp>
          <p:nvSpPr>
            <p:cNvPr id="9" name="TextBox 8"/>
            <p:cNvSpPr txBox="1"/>
            <p:nvPr/>
          </p:nvSpPr>
          <p:spPr>
            <a:xfrm>
              <a:off x="4450900" y="4685461"/>
              <a:ext cx="2508828" cy="779700"/>
            </a:xfrm>
            <a:prstGeom prst="rect">
              <a:avLst/>
            </a:prstGeom>
            <a:noFill/>
          </p:spPr>
          <p:txBody>
            <a:bodyPr wrap="none" rtlCol="0">
              <a:spAutoFit/>
            </a:bodyPr>
            <a:lstStyle/>
            <a:p>
              <a:r>
                <a:rPr lang="en-US" sz="3200" dirty="0" smtClean="0">
                  <a:solidFill>
                    <a:schemeClr val="accent4">
                      <a:alpha val="60000"/>
                    </a:schemeClr>
                  </a:solidFill>
                </a:rPr>
                <a:t>Bad Weather</a:t>
              </a:r>
              <a:endParaRPr lang="en-US" sz="3200" dirty="0">
                <a:solidFill>
                  <a:schemeClr val="accent4">
                    <a:alpha val="60000"/>
                  </a:schemeClr>
                </a:solidFill>
              </a:endParaRPr>
            </a:p>
          </p:txBody>
        </p:sp>
        <p:sp>
          <p:nvSpPr>
            <p:cNvPr id="11" name="TextBox 10"/>
            <p:cNvSpPr txBox="1"/>
            <p:nvPr/>
          </p:nvSpPr>
          <p:spPr>
            <a:xfrm>
              <a:off x="3879079" y="3195077"/>
              <a:ext cx="3945567" cy="1025921"/>
            </a:xfrm>
            <a:prstGeom prst="rect">
              <a:avLst/>
            </a:prstGeom>
            <a:noFill/>
          </p:spPr>
          <p:txBody>
            <a:bodyPr wrap="none" rtlCol="0">
              <a:spAutoFit/>
            </a:bodyPr>
            <a:lstStyle/>
            <a:p>
              <a:r>
                <a:rPr lang="en-US" sz="4400" b="1" dirty="0" smtClean="0">
                  <a:solidFill>
                    <a:schemeClr val="accent6">
                      <a:alpha val="60000"/>
                    </a:schemeClr>
                  </a:solidFill>
                </a:rPr>
                <a:t>Beef Shortage</a:t>
              </a:r>
              <a:endParaRPr lang="en-US" sz="3200" b="1" dirty="0">
                <a:solidFill>
                  <a:schemeClr val="accent6">
                    <a:alpha val="60000"/>
                  </a:schemeClr>
                </a:solidFill>
              </a:endParaRPr>
            </a:p>
          </p:txBody>
        </p:sp>
        <p:sp>
          <p:nvSpPr>
            <p:cNvPr id="12" name="TextBox 11"/>
            <p:cNvSpPr txBox="1"/>
            <p:nvPr/>
          </p:nvSpPr>
          <p:spPr>
            <a:xfrm>
              <a:off x="5872015" y="2061179"/>
              <a:ext cx="1995033" cy="779700"/>
            </a:xfrm>
            <a:prstGeom prst="rect">
              <a:avLst/>
            </a:prstGeom>
            <a:noFill/>
          </p:spPr>
          <p:txBody>
            <a:bodyPr wrap="none" rtlCol="0">
              <a:spAutoFit/>
            </a:bodyPr>
            <a:lstStyle/>
            <a:p>
              <a:r>
                <a:rPr lang="en-US" sz="3200" b="1" dirty="0" smtClean="0">
                  <a:solidFill>
                    <a:schemeClr val="accent3">
                      <a:alpha val="60000"/>
                    </a:schemeClr>
                  </a:solidFill>
                </a:rPr>
                <a:t>Avian Flu</a:t>
              </a:r>
              <a:endParaRPr lang="en-US" sz="3600" b="1" dirty="0">
                <a:solidFill>
                  <a:schemeClr val="accent3">
                    <a:alpha val="60000"/>
                  </a:schemeClr>
                </a:solidFill>
              </a:endParaRPr>
            </a:p>
          </p:txBody>
        </p:sp>
        <p:sp>
          <p:nvSpPr>
            <p:cNvPr id="14" name="TextBox 13"/>
            <p:cNvSpPr txBox="1"/>
            <p:nvPr/>
          </p:nvSpPr>
          <p:spPr>
            <a:xfrm>
              <a:off x="4771104" y="2645954"/>
              <a:ext cx="2245871" cy="1239313"/>
            </a:xfrm>
            <a:prstGeom prst="rect">
              <a:avLst/>
            </a:prstGeom>
            <a:noFill/>
          </p:spPr>
          <p:txBody>
            <a:bodyPr wrap="none" rtlCol="0">
              <a:spAutoFit/>
            </a:bodyPr>
            <a:lstStyle/>
            <a:p>
              <a:pPr>
                <a:lnSpc>
                  <a:spcPct val="80000"/>
                </a:lnSpc>
              </a:pPr>
              <a:r>
                <a:rPr lang="en-US" sz="3600" b="1" dirty="0" smtClean="0">
                  <a:solidFill>
                    <a:schemeClr val="accent5">
                      <a:alpha val="50000"/>
                    </a:schemeClr>
                  </a:solidFill>
                </a:rPr>
                <a:t>PED virus</a:t>
              </a:r>
              <a:r>
                <a:rPr lang="en-US" sz="3200" dirty="0" smtClean="0">
                  <a:solidFill>
                    <a:schemeClr val="accent5">
                      <a:alpha val="50000"/>
                    </a:schemeClr>
                  </a:solidFill>
                </a:rPr>
                <a:t/>
              </a:r>
              <a:br>
                <a:rPr lang="en-US" sz="3200" dirty="0" smtClean="0">
                  <a:solidFill>
                    <a:schemeClr val="accent5">
                      <a:alpha val="50000"/>
                    </a:schemeClr>
                  </a:solidFill>
                </a:rPr>
              </a:br>
              <a:endParaRPr lang="en-US" sz="3200" dirty="0">
                <a:solidFill>
                  <a:schemeClr val="accent5">
                    <a:alpha val="50000"/>
                  </a:schemeClr>
                </a:solidFill>
              </a:endParaRPr>
            </a:p>
          </p:txBody>
        </p:sp>
        <p:sp>
          <p:nvSpPr>
            <p:cNvPr id="21" name="TextBox 20"/>
            <p:cNvSpPr txBox="1"/>
            <p:nvPr/>
          </p:nvSpPr>
          <p:spPr>
            <a:xfrm>
              <a:off x="4993796" y="4077648"/>
              <a:ext cx="2361544" cy="779700"/>
            </a:xfrm>
            <a:prstGeom prst="rect">
              <a:avLst/>
            </a:prstGeom>
            <a:noFill/>
          </p:spPr>
          <p:txBody>
            <a:bodyPr wrap="none" rtlCol="0">
              <a:spAutoFit/>
            </a:bodyPr>
            <a:lstStyle/>
            <a:p>
              <a:r>
                <a:rPr lang="en-US" sz="3200" b="1" dirty="0" smtClean="0">
                  <a:solidFill>
                    <a:schemeClr val="tx2">
                      <a:alpha val="60000"/>
                    </a:schemeClr>
                  </a:solidFill>
                </a:rPr>
                <a:t>Feed Prices</a:t>
              </a:r>
              <a:endParaRPr lang="en-US" sz="2800" b="1" dirty="0">
                <a:solidFill>
                  <a:schemeClr val="tx2">
                    <a:alpha val="60000"/>
                  </a:schemeClr>
                </a:solidFill>
              </a:endParaRPr>
            </a:p>
          </p:txBody>
        </p:sp>
      </p:grpSp>
      <p:sp>
        <p:nvSpPr>
          <p:cNvPr id="16" name="Title 1"/>
          <p:cNvSpPr txBox="1">
            <a:spLocks/>
          </p:cNvSpPr>
          <p:nvPr/>
        </p:nvSpPr>
        <p:spPr>
          <a:xfrm>
            <a:off x="556047" y="308610"/>
            <a:ext cx="7772400" cy="342900"/>
          </a:xfrm>
          <a:prstGeom prst="rect">
            <a:avLst/>
          </a:prstGeom>
        </p:spPr>
        <p:txBody>
          <a:bodyPr/>
          <a:lstStyle/>
          <a:p>
            <a:pPr lvl="0">
              <a:spcBef>
                <a:spcPct val="0"/>
              </a:spcBef>
              <a:defRPr/>
            </a:pPr>
            <a:r>
              <a:rPr lang="en-US" sz="4000" spc="100" dirty="0" smtClean="0"/>
              <a:t>Opportunities</a:t>
            </a:r>
            <a:r>
              <a:rPr lang="en-US" sz="2400" spc="100" dirty="0" smtClean="0"/>
              <a:t> </a:t>
            </a:r>
            <a:r>
              <a:rPr lang="en-US" sz="4000" spc="100" dirty="0" smtClean="0"/>
              <a:t>&amp;</a:t>
            </a:r>
            <a:r>
              <a:rPr lang="en-US" sz="2400" spc="100" dirty="0" smtClean="0"/>
              <a:t> </a:t>
            </a:r>
            <a:r>
              <a:rPr lang="en-US" sz="4000" spc="100" dirty="0" smtClean="0"/>
              <a:t>Challenges </a:t>
            </a:r>
            <a:endParaRPr lang="en-US" sz="4000" spc="100" dirty="0"/>
          </a:p>
        </p:txBody>
      </p:sp>
    </p:spTree>
    <p:extLst>
      <p:ext uri="{BB962C8B-B14F-4D97-AF65-F5344CB8AC3E}">
        <p14:creationId xmlns="" xmlns:p14="http://schemas.microsoft.com/office/powerpoint/2010/main" val="2523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731520" y="4800989"/>
            <a:ext cx="7086600" cy="273844"/>
          </a:xfrm>
        </p:spPr>
        <p:txBody>
          <a:bodyPr/>
          <a:lstStyle/>
          <a:p>
            <a:r>
              <a:rPr lang="en-US" sz="800" dirty="0" smtClean="0">
                <a:solidFill>
                  <a:srgbClr val="5F5F5F"/>
                </a:solidFill>
              </a:rPr>
              <a:t>Source: Nielsen Perishables Group FreshFacts®; Total U.S.- Latest 52 weeks ending 03/28/15;Nielsen Perishables Group FreshFacts® Shopper Insights Powered by </a:t>
            </a:r>
            <a:r>
              <a:rPr lang="en-US" sz="800" dirty="0" err="1" smtClean="0">
                <a:solidFill>
                  <a:srgbClr val="5F5F5F"/>
                </a:solidFill>
              </a:rPr>
              <a:t>Datalogix</a:t>
            </a:r>
            <a:r>
              <a:rPr lang="en-US" sz="800" dirty="0" smtClean="0">
                <a:solidFill>
                  <a:srgbClr val="5F5F5F"/>
                </a:solidFill>
              </a:rPr>
              <a:t> Shopper Intelligence , 52 weeks ending 3/21/15</a:t>
            </a:r>
          </a:p>
        </p:txBody>
      </p:sp>
      <p:sp>
        <p:nvSpPr>
          <p:cNvPr id="3" name="Title 2"/>
          <p:cNvSpPr>
            <a:spLocks noGrp="1"/>
          </p:cNvSpPr>
          <p:nvPr>
            <p:ph type="title"/>
          </p:nvPr>
        </p:nvSpPr>
        <p:spPr/>
        <p:txBody>
          <a:bodyPr/>
          <a:lstStyle/>
          <a:p>
            <a:r>
              <a:rPr lang="en-US" dirty="0" smtClean="0"/>
              <a:t>Product Cost</a:t>
            </a:r>
            <a:endParaRPr lang="en-US" dirty="0"/>
          </a:p>
        </p:txBody>
      </p:sp>
      <p:sp>
        <p:nvSpPr>
          <p:cNvPr id="4" name="Slide Number Placeholder 3"/>
          <p:cNvSpPr>
            <a:spLocks noGrp="1"/>
          </p:cNvSpPr>
          <p:nvPr>
            <p:ph type="sldNum" sz="quarter" idx="11"/>
          </p:nvPr>
        </p:nvSpPr>
        <p:spPr/>
        <p:txBody>
          <a:bodyPr/>
          <a:lstStyle/>
          <a:p>
            <a:fld id="{5069E927-15F6-8846-9E92-04BAA7737A2A}" type="slidenum">
              <a:rPr lang="en-US" smtClean="0"/>
              <a:pPr/>
              <a:t>11</a:t>
            </a:fld>
            <a:endParaRPr lang="en-US" dirty="0"/>
          </a:p>
        </p:txBody>
      </p:sp>
      <p:grpSp>
        <p:nvGrpSpPr>
          <p:cNvPr id="5" name="Group 31"/>
          <p:cNvGrpSpPr/>
          <p:nvPr/>
        </p:nvGrpSpPr>
        <p:grpSpPr>
          <a:xfrm>
            <a:off x="667000" y="1498258"/>
            <a:ext cx="619887" cy="571789"/>
            <a:chOff x="4024613" y="1021019"/>
            <a:chExt cx="907869" cy="923867"/>
          </a:xfrm>
        </p:grpSpPr>
        <p:sp>
          <p:nvSpPr>
            <p:cNvPr id="6" name="Oval 5"/>
            <p:cNvSpPr/>
            <p:nvPr/>
          </p:nvSpPr>
          <p:spPr>
            <a:xfrm>
              <a:off x="4024613" y="1021019"/>
              <a:ext cx="907869" cy="92386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descr="beef.em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57845" y="1298504"/>
              <a:ext cx="647277" cy="353061"/>
            </a:xfrm>
            <a:prstGeom prst="rect">
              <a:avLst/>
            </a:prstGeom>
          </p:spPr>
        </p:pic>
      </p:grpSp>
      <p:sp>
        <p:nvSpPr>
          <p:cNvPr id="8" name="TextBox 7"/>
          <p:cNvSpPr txBox="1"/>
          <p:nvPr/>
        </p:nvSpPr>
        <p:spPr>
          <a:xfrm>
            <a:off x="449421" y="2023103"/>
            <a:ext cx="1066800" cy="276999"/>
          </a:xfrm>
          <a:prstGeom prst="rect">
            <a:avLst/>
          </a:prstGeom>
          <a:noFill/>
        </p:spPr>
        <p:txBody>
          <a:bodyPr wrap="square" rtlCol="0">
            <a:spAutoFit/>
          </a:bodyPr>
          <a:lstStyle/>
          <a:p>
            <a:pPr algn="ctr"/>
            <a:r>
              <a:rPr lang="en-US" sz="1200" dirty="0">
                <a:solidFill>
                  <a:srgbClr val="5F5F5F"/>
                </a:solidFill>
                <a:cs typeface="Calibri" pitchFamily="34" charset="0"/>
              </a:rPr>
              <a:t>Beef</a:t>
            </a:r>
          </a:p>
        </p:txBody>
      </p:sp>
      <p:grpSp>
        <p:nvGrpSpPr>
          <p:cNvPr id="9" name="Group 40"/>
          <p:cNvGrpSpPr/>
          <p:nvPr/>
        </p:nvGrpSpPr>
        <p:grpSpPr>
          <a:xfrm>
            <a:off x="667000" y="2270365"/>
            <a:ext cx="619887" cy="569213"/>
            <a:chOff x="4024613" y="4800655"/>
            <a:chExt cx="904237" cy="919707"/>
          </a:xfrm>
          <a:solidFill>
            <a:srgbClr val="8DC63F"/>
          </a:solidFill>
        </p:grpSpPr>
        <p:sp>
          <p:nvSpPr>
            <p:cNvPr id="10" name="Oval 9"/>
            <p:cNvSpPr/>
            <p:nvPr/>
          </p:nvSpPr>
          <p:spPr>
            <a:xfrm>
              <a:off x="4024613" y="4800655"/>
              <a:ext cx="904237" cy="91970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10" descr="pork.emf"/>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43696" y="4976643"/>
              <a:ext cx="666298" cy="470328"/>
            </a:xfrm>
            <a:prstGeom prst="rect">
              <a:avLst/>
            </a:prstGeom>
            <a:grpFill/>
          </p:spPr>
        </p:pic>
      </p:grpSp>
      <p:sp>
        <p:nvSpPr>
          <p:cNvPr id="12" name="TextBox 11"/>
          <p:cNvSpPr txBox="1"/>
          <p:nvPr/>
        </p:nvSpPr>
        <p:spPr>
          <a:xfrm>
            <a:off x="477414" y="2757886"/>
            <a:ext cx="1066800" cy="276999"/>
          </a:xfrm>
          <a:prstGeom prst="rect">
            <a:avLst/>
          </a:prstGeom>
          <a:noFill/>
        </p:spPr>
        <p:txBody>
          <a:bodyPr wrap="square" rtlCol="0">
            <a:spAutoFit/>
          </a:bodyPr>
          <a:lstStyle/>
          <a:p>
            <a:pPr algn="ctr"/>
            <a:r>
              <a:rPr lang="en-US" sz="1200" dirty="0">
                <a:solidFill>
                  <a:srgbClr val="5F5F5F"/>
                </a:solidFill>
                <a:cs typeface="Calibri" pitchFamily="34" charset="0"/>
              </a:rPr>
              <a:t>Pork</a:t>
            </a:r>
          </a:p>
        </p:txBody>
      </p:sp>
      <p:sp>
        <p:nvSpPr>
          <p:cNvPr id="13" name="TextBox 12"/>
          <p:cNvSpPr txBox="1"/>
          <p:nvPr/>
        </p:nvSpPr>
        <p:spPr>
          <a:xfrm>
            <a:off x="1752600" y="1619695"/>
            <a:ext cx="2209800" cy="400110"/>
          </a:xfrm>
          <a:prstGeom prst="rect">
            <a:avLst/>
          </a:prstGeom>
          <a:noFill/>
        </p:spPr>
        <p:txBody>
          <a:bodyPr wrap="square" lIns="0" rIns="0" rtlCol="0" anchor="ctr">
            <a:spAutoFit/>
          </a:bodyPr>
          <a:lstStyle/>
          <a:p>
            <a:r>
              <a:rPr lang="en-US" sz="2000" b="1" dirty="0">
                <a:solidFill>
                  <a:srgbClr val="5F5F5F"/>
                </a:solidFill>
              </a:rPr>
              <a:t>+16.2% </a:t>
            </a:r>
          </a:p>
        </p:txBody>
      </p:sp>
      <p:sp>
        <p:nvSpPr>
          <p:cNvPr id="14" name="TextBox 13"/>
          <p:cNvSpPr txBox="1"/>
          <p:nvPr/>
        </p:nvSpPr>
        <p:spPr>
          <a:xfrm>
            <a:off x="1752600" y="2385172"/>
            <a:ext cx="2209800" cy="400110"/>
          </a:xfrm>
          <a:prstGeom prst="rect">
            <a:avLst/>
          </a:prstGeom>
          <a:noFill/>
        </p:spPr>
        <p:txBody>
          <a:bodyPr wrap="square" lIns="0" rIns="0" rtlCol="0" anchor="ctr">
            <a:spAutoFit/>
          </a:bodyPr>
          <a:lstStyle/>
          <a:p>
            <a:r>
              <a:rPr lang="en-US" sz="2000" b="1" dirty="0">
                <a:solidFill>
                  <a:srgbClr val="5F5F5F"/>
                </a:solidFill>
              </a:rPr>
              <a:t>+13.5% </a:t>
            </a:r>
          </a:p>
        </p:txBody>
      </p:sp>
      <p:sp>
        <p:nvSpPr>
          <p:cNvPr id="15" name="TextBox 14"/>
          <p:cNvSpPr txBox="1"/>
          <p:nvPr/>
        </p:nvSpPr>
        <p:spPr>
          <a:xfrm>
            <a:off x="449421" y="3492669"/>
            <a:ext cx="1066800" cy="276999"/>
          </a:xfrm>
          <a:prstGeom prst="rect">
            <a:avLst/>
          </a:prstGeom>
          <a:noFill/>
        </p:spPr>
        <p:txBody>
          <a:bodyPr wrap="square" rtlCol="0">
            <a:spAutoFit/>
          </a:bodyPr>
          <a:lstStyle/>
          <a:p>
            <a:pPr algn="ctr"/>
            <a:r>
              <a:rPr lang="en-US" sz="1200" dirty="0">
                <a:solidFill>
                  <a:srgbClr val="5F5F5F"/>
                </a:solidFill>
                <a:cs typeface="Calibri" pitchFamily="34" charset="0"/>
              </a:rPr>
              <a:t>Chicken</a:t>
            </a:r>
          </a:p>
        </p:txBody>
      </p:sp>
      <p:grpSp>
        <p:nvGrpSpPr>
          <p:cNvPr id="16" name="Group 38"/>
          <p:cNvGrpSpPr/>
          <p:nvPr/>
        </p:nvGrpSpPr>
        <p:grpSpPr>
          <a:xfrm>
            <a:off x="667000" y="3041308"/>
            <a:ext cx="619887" cy="516624"/>
            <a:chOff x="2705100" y="4953000"/>
            <a:chExt cx="758952" cy="758952"/>
          </a:xfrm>
        </p:grpSpPr>
        <p:sp>
          <p:nvSpPr>
            <p:cNvPr id="17" name="Oval 16"/>
            <p:cNvSpPr/>
            <p:nvPr/>
          </p:nvSpPr>
          <p:spPr>
            <a:xfrm>
              <a:off x="2705100" y="4953000"/>
              <a:ext cx="758952" cy="7589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8" name="Picture 17" descr="chicken.emf"/>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57500" y="5114835"/>
              <a:ext cx="478412" cy="466635"/>
            </a:xfrm>
            <a:prstGeom prst="rect">
              <a:avLst/>
            </a:prstGeom>
          </p:spPr>
        </p:pic>
      </p:grpSp>
      <p:sp>
        <p:nvSpPr>
          <p:cNvPr id="19" name="TextBox 18"/>
          <p:cNvSpPr txBox="1"/>
          <p:nvPr/>
        </p:nvSpPr>
        <p:spPr>
          <a:xfrm>
            <a:off x="1752600" y="3148412"/>
            <a:ext cx="2209800" cy="400110"/>
          </a:xfrm>
          <a:prstGeom prst="rect">
            <a:avLst/>
          </a:prstGeom>
          <a:noFill/>
        </p:spPr>
        <p:txBody>
          <a:bodyPr wrap="square" lIns="0" rIns="0" rtlCol="0" anchor="ctr">
            <a:spAutoFit/>
          </a:bodyPr>
          <a:lstStyle/>
          <a:p>
            <a:r>
              <a:rPr lang="en-US" sz="2000" b="1" dirty="0">
                <a:solidFill>
                  <a:srgbClr val="5F5F5F"/>
                </a:solidFill>
              </a:rPr>
              <a:t>+3.4% </a:t>
            </a:r>
          </a:p>
        </p:txBody>
      </p:sp>
      <p:sp>
        <p:nvSpPr>
          <p:cNvPr id="20" name="TextBox 19"/>
          <p:cNvSpPr txBox="1"/>
          <p:nvPr/>
        </p:nvSpPr>
        <p:spPr>
          <a:xfrm>
            <a:off x="1828800" y="1219645"/>
            <a:ext cx="2209800" cy="400110"/>
          </a:xfrm>
          <a:prstGeom prst="rect">
            <a:avLst/>
          </a:prstGeom>
          <a:noFill/>
        </p:spPr>
        <p:txBody>
          <a:bodyPr wrap="square" lIns="0" rIns="0" rtlCol="0" anchor="ctr">
            <a:spAutoFit/>
          </a:bodyPr>
          <a:lstStyle/>
          <a:p>
            <a:r>
              <a:rPr lang="en-US" sz="2000" b="1" dirty="0">
                <a:solidFill>
                  <a:srgbClr val="5F5F5F"/>
                </a:solidFill>
              </a:rPr>
              <a:t>ARP </a:t>
            </a:r>
          </a:p>
        </p:txBody>
      </p:sp>
      <p:sp>
        <p:nvSpPr>
          <p:cNvPr id="21" name="Rectangle 20"/>
          <p:cNvSpPr/>
          <p:nvPr/>
        </p:nvSpPr>
        <p:spPr>
          <a:xfrm>
            <a:off x="4953000" y="1411015"/>
            <a:ext cx="3352800" cy="800219"/>
          </a:xfrm>
          <a:prstGeom prst="rect">
            <a:avLst/>
          </a:prstGeom>
        </p:spPr>
        <p:txBody>
          <a:bodyPr wrap="square">
            <a:spAutoFit/>
          </a:bodyPr>
          <a:lstStyle/>
          <a:p>
            <a:r>
              <a:rPr lang="en-US" sz="2800" b="1" dirty="0">
                <a:solidFill>
                  <a:srgbClr val="000000"/>
                </a:solidFill>
              </a:rPr>
              <a:t>4%</a:t>
            </a:r>
            <a:r>
              <a:rPr lang="en-US" sz="2800" dirty="0">
                <a:solidFill>
                  <a:srgbClr val="000000"/>
                </a:solidFill>
              </a:rPr>
              <a:t> </a:t>
            </a:r>
            <a:r>
              <a:rPr lang="en-US" sz="2000" i="1" dirty="0">
                <a:solidFill>
                  <a:srgbClr val="5F5F5F"/>
                </a:solidFill>
              </a:rPr>
              <a:t>decline</a:t>
            </a:r>
            <a:r>
              <a:rPr lang="en-US" dirty="0">
                <a:solidFill>
                  <a:srgbClr val="5F5F5F"/>
                </a:solidFill>
              </a:rPr>
              <a:t> in the number of </a:t>
            </a:r>
            <a:r>
              <a:rPr lang="en-US" b="1" dirty="0">
                <a:solidFill>
                  <a:srgbClr val="000000"/>
                </a:solidFill>
              </a:rPr>
              <a:t>Fresh Meat trips</a:t>
            </a:r>
          </a:p>
        </p:txBody>
      </p:sp>
      <p:grpSp>
        <p:nvGrpSpPr>
          <p:cNvPr id="22" name="Group 172"/>
          <p:cNvGrpSpPr/>
          <p:nvPr/>
        </p:nvGrpSpPr>
        <p:grpSpPr>
          <a:xfrm>
            <a:off x="5105400" y="2276925"/>
            <a:ext cx="3048000" cy="114300"/>
            <a:chOff x="609600" y="1600200"/>
            <a:chExt cx="3048000" cy="152400"/>
          </a:xfrm>
        </p:grpSpPr>
        <p:sp>
          <p:nvSpPr>
            <p:cNvPr id="23" name="Oval 22"/>
            <p:cNvSpPr/>
            <p:nvPr/>
          </p:nvSpPr>
          <p:spPr>
            <a:xfrm>
              <a:off x="609600"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4" name="Oval 23"/>
            <p:cNvSpPr/>
            <p:nvPr/>
          </p:nvSpPr>
          <p:spPr>
            <a:xfrm>
              <a:off x="931333"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5" name="Oval 24"/>
            <p:cNvSpPr/>
            <p:nvPr/>
          </p:nvSpPr>
          <p:spPr>
            <a:xfrm>
              <a:off x="1253066"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6" name="Oval 25"/>
            <p:cNvSpPr/>
            <p:nvPr/>
          </p:nvSpPr>
          <p:spPr>
            <a:xfrm>
              <a:off x="1574799"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7" name="Oval 26"/>
            <p:cNvSpPr/>
            <p:nvPr/>
          </p:nvSpPr>
          <p:spPr>
            <a:xfrm>
              <a:off x="1896532"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8" name="Oval 27"/>
            <p:cNvSpPr/>
            <p:nvPr/>
          </p:nvSpPr>
          <p:spPr>
            <a:xfrm>
              <a:off x="2218265"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9" name="Oval 28"/>
            <p:cNvSpPr/>
            <p:nvPr/>
          </p:nvSpPr>
          <p:spPr>
            <a:xfrm>
              <a:off x="2539998" y="1600200"/>
              <a:ext cx="152400" cy="1524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0" name="Oval 29"/>
            <p:cNvSpPr/>
            <p:nvPr/>
          </p:nvSpPr>
          <p:spPr>
            <a:xfrm>
              <a:off x="2861731" y="1600200"/>
              <a:ext cx="152400" cy="1524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1" name="Oval 30"/>
            <p:cNvSpPr/>
            <p:nvPr/>
          </p:nvSpPr>
          <p:spPr>
            <a:xfrm>
              <a:off x="3183464" y="1600200"/>
              <a:ext cx="152400" cy="1524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3505200" y="1600200"/>
              <a:ext cx="152400" cy="1524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grpSp>
        <p:nvGrpSpPr>
          <p:cNvPr id="33" name="Group 83"/>
          <p:cNvGrpSpPr/>
          <p:nvPr/>
        </p:nvGrpSpPr>
        <p:grpSpPr>
          <a:xfrm>
            <a:off x="5105400" y="3230676"/>
            <a:ext cx="2970910" cy="120998"/>
            <a:chOff x="762000" y="5020269"/>
            <a:chExt cx="2970910" cy="161331"/>
          </a:xfrm>
        </p:grpSpPr>
        <p:grpSp>
          <p:nvGrpSpPr>
            <p:cNvPr id="34" name="Group 172"/>
            <p:cNvGrpSpPr/>
            <p:nvPr/>
          </p:nvGrpSpPr>
          <p:grpSpPr>
            <a:xfrm>
              <a:off x="762000" y="5020269"/>
              <a:ext cx="2658490" cy="152400"/>
              <a:chOff x="609600" y="1600200"/>
              <a:chExt cx="2658490" cy="152400"/>
            </a:xfrm>
          </p:grpSpPr>
          <p:sp>
            <p:nvSpPr>
              <p:cNvPr id="36" name="Oval 35"/>
              <p:cNvSpPr/>
              <p:nvPr/>
            </p:nvSpPr>
            <p:spPr>
              <a:xfrm>
                <a:off x="609600"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7" name="Oval 36"/>
              <p:cNvSpPr/>
              <p:nvPr/>
            </p:nvSpPr>
            <p:spPr>
              <a:xfrm>
                <a:off x="922020"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8" name="Oval 37"/>
              <p:cNvSpPr/>
              <p:nvPr/>
            </p:nvSpPr>
            <p:spPr>
              <a:xfrm>
                <a:off x="1234440"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9" name="Oval 38"/>
              <p:cNvSpPr/>
              <p:nvPr/>
            </p:nvSpPr>
            <p:spPr>
              <a:xfrm>
                <a:off x="1546860"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0" name="Oval 39"/>
              <p:cNvSpPr/>
              <p:nvPr/>
            </p:nvSpPr>
            <p:spPr>
              <a:xfrm>
                <a:off x="1859280"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1" name="Oval 40"/>
              <p:cNvSpPr/>
              <p:nvPr/>
            </p:nvSpPr>
            <p:spPr>
              <a:xfrm>
                <a:off x="2171700"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2" name="Oval 41"/>
              <p:cNvSpPr/>
              <p:nvPr/>
            </p:nvSpPr>
            <p:spPr>
              <a:xfrm>
                <a:off x="2490850" y="1600200"/>
                <a:ext cx="152400" cy="152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3" name="Oval 42"/>
              <p:cNvSpPr/>
              <p:nvPr/>
            </p:nvSpPr>
            <p:spPr>
              <a:xfrm>
                <a:off x="2803270" y="1600200"/>
                <a:ext cx="152400" cy="152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4" name="Oval 43"/>
              <p:cNvSpPr/>
              <p:nvPr/>
            </p:nvSpPr>
            <p:spPr>
              <a:xfrm>
                <a:off x="3115690" y="1600200"/>
                <a:ext cx="152400" cy="152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5" name="Oval 34"/>
            <p:cNvSpPr/>
            <p:nvPr/>
          </p:nvSpPr>
          <p:spPr>
            <a:xfrm>
              <a:off x="3580510" y="5029200"/>
              <a:ext cx="152400" cy="152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grpSp>
        <p:nvGrpSpPr>
          <p:cNvPr id="45" name="Group 171"/>
          <p:cNvGrpSpPr/>
          <p:nvPr/>
        </p:nvGrpSpPr>
        <p:grpSpPr>
          <a:xfrm>
            <a:off x="5105400" y="1345493"/>
            <a:ext cx="3048000" cy="114300"/>
            <a:chOff x="609600" y="1600200"/>
            <a:chExt cx="3048000" cy="152400"/>
          </a:xfrm>
        </p:grpSpPr>
        <p:sp>
          <p:nvSpPr>
            <p:cNvPr id="46" name="Oval 45"/>
            <p:cNvSpPr/>
            <p:nvPr/>
          </p:nvSpPr>
          <p:spPr>
            <a:xfrm>
              <a:off x="609600"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7" name="Oval 46"/>
            <p:cNvSpPr/>
            <p:nvPr/>
          </p:nvSpPr>
          <p:spPr>
            <a:xfrm>
              <a:off x="931333"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8" name="Oval 47"/>
            <p:cNvSpPr/>
            <p:nvPr/>
          </p:nvSpPr>
          <p:spPr>
            <a:xfrm>
              <a:off x="1253066"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9" name="Oval 48"/>
            <p:cNvSpPr/>
            <p:nvPr/>
          </p:nvSpPr>
          <p:spPr>
            <a:xfrm>
              <a:off x="1574799"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0" name="Oval 49"/>
            <p:cNvSpPr/>
            <p:nvPr/>
          </p:nvSpPr>
          <p:spPr>
            <a:xfrm>
              <a:off x="1896532"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1" name="Oval 50"/>
            <p:cNvSpPr/>
            <p:nvPr/>
          </p:nvSpPr>
          <p:spPr>
            <a:xfrm>
              <a:off x="2218265" y="1600200"/>
              <a:ext cx="152400" cy="152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2" name="Oval 51"/>
            <p:cNvSpPr/>
            <p:nvPr/>
          </p:nvSpPr>
          <p:spPr>
            <a:xfrm>
              <a:off x="2539998" y="1600200"/>
              <a:ext cx="152400" cy="152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3" name="Oval 52"/>
            <p:cNvSpPr/>
            <p:nvPr/>
          </p:nvSpPr>
          <p:spPr>
            <a:xfrm>
              <a:off x="2861731" y="1600200"/>
              <a:ext cx="152400" cy="152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4" name="Oval 53"/>
            <p:cNvSpPr/>
            <p:nvPr/>
          </p:nvSpPr>
          <p:spPr>
            <a:xfrm>
              <a:off x="3183464" y="1600200"/>
              <a:ext cx="152400" cy="152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21DAC"/>
                </a:solidFill>
              </a:endParaRPr>
            </a:p>
          </p:txBody>
        </p:sp>
        <p:sp>
          <p:nvSpPr>
            <p:cNvPr id="55" name="Oval 54"/>
            <p:cNvSpPr/>
            <p:nvPr/>
          </p:nvSpPr>
          <p:spPr>
            <a:xfrm>
              <a:off x="3505200" y="1600200"/>
              <a:ext cx="152400" cy="152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21DAC"/>
                </a:solidFill>
              </a:endParaRPr>
            </a:p>
          </p:txBody>
        </p:sp>
      </p:grpSp>
      <p:sp>
        <p:nvSpPr>
          <p:cNvPr id="56" name="Rectangle 55"/>
          <p:cNvSpPr/>
          <p:nvPr/>
        </p:nvSpPr>
        <p:spPr>
          <a:xfrm>
            <a:off x="4953000" y="2338239"/>
            <a:ext cx="3352800" cy="800219"/>
          </a:xfrm>
          <a:prstGeom prst="rect">
            <a:avLst/>
          </a:prstGeom>
        </p:spPr>
        <p:txBody>
          <a:bodyPr wrap="square">
            <a:spAutoFit/>
          </a:bodyPr>
          <a:lstStyle/>
          <a:p>
            <a:r>
              <a:rPr lang="en-US" sz="2800" b="1" dirty="0">
                <a:solidFill>
                  <a:srgbClr val="000000"/>
                </a:solidFill>
              </a:rPr>
              <a:t>6%</a:t>
            </a:r>
            <a:r>
              <a:rPr lang="en-US" sz="2800" dirty="0">
                <a:solidFill>
                  <a:srgbClr val="000000"/>
                </a:solidFill>
              </a:rPr>
              <a:t> </a:t>
            </a:r>
            <a:r>
              <a:rPr lang="en-US" sz="2000" i="1" dirty="0">
                <a:solidFill>
                  <a:srgbClr val="5F5F5F"/>
                </a:solidFill>
              </a:rPr>
              <a:t>less</a:t>
            </a:r>
            <a:r>
              <a:rPr lang="en-US" dirty="0">
                <a:solidFill>
                  <a:srgbClr val="5F5F5F"/>
                </a:solidFill>
              </a:rPr>
              <a:t> </a:t>
            </a:r>
            <a:r>
              <a:rPr lang="en-US" b="1" dirty="0">
                <a:solidFill>
                  <a:srgbClr val="000000"/>
                </a:solidFill>
              </a:rPr>
              <a:t>Fresh Meat volume </a:t>
            </a:r>
            <a:r>
              <a:rPr lang="en-US" dirty="0">
                <a:solidFill>
                  <a:srgbClr val="5F5F5F"/>
                </a:solidFill>
              </a:rPr>
              <a:t>purchased each trip</a:t>
            </a:r>
            <a:endParaRPr lang="en-US" b="1" i="1" dirty="0">
              <a:solidFill>
                <a:srgbClr val="000000"/>
              </a:solidFill>
            </a:endParaRPr>
          </a:p>
        </p:txBody>
      </p:sp>
      <p:sp>
        <p:nvSpPr>
          <p:cNvPr id="57" name="Rectangle 56"/>
          <p:cNvSpPr/>
          <p:nvPr/>
        </p:nvSpPr>
        <p:spPr>
          <a:xfrm>
            <a:off x="4953000" y="3292643"/>
            <a:ext cx="3352800" cy="1077218"/>
          </a:xfrm>
          <a:prstGeom prst="rect">
            <a:avLst/>
          </a:prstGeom>
        </p:spPr>
        <p:txBody>
          <a:bodyPr wrap="square">
            <a:spAutoFit/>
          </a:bodyPr>
          <a:lstStyle/>
          <a:p>
            <a:r>
              <a:rPr lang="en-US" sz="2800" b="1" dirty="0">
                <a:solidFill>
                  <a:srgbClr val="000000"/>
                </a:solidFill>
              </a:rPr>
              <a:t>0.5% </a:t>
            </a:r>
            <a:r>
              <a:rPr lang="en-US" dirty="0">
                <a:solidFill>
                  <a:srgbClr val="5F5F5F"/>
                </a:solidFill>
              </a:rPr>
              <a:t>average </a:t>
            </a:r>
            <a:r>
              <a:rPr lang="en-US" i="1" dirty="0">
                <a:solidFill>
                  <a:srgbClr val="5F5F5F"/>
                </a:solidFill>
              </a:rPr>
              <a:t>decline in households</a:t>
            </a:r>
            <a:r>
              <a:rPr lang="en-US" dirty="0">
                <a:solidFill>
                  <a:srgbClr val="5F5F5F"/>
                </a:solidFill>
              </a:rPr>
              <a:t> purchasing </a:t>
            </a:r>
            <a:r>
              <a:rPr lang="en-US" b="1" dirty="0">
                <a:solidFill>
                  <a:srgbClr val="000000"/>
                </a:solidFill>
              </a:rPr>
              <a:t>Beef, Pork and Chicken</a:t>
            </a:r>
          </a:p>
        </p:txBody>
      </p:sp>
      <p:sp>
        <p:nvSpPr>
          <p:cNvPr id="58" name="TextBox 57"/>
          <p:cNvSpPr txBox="1"/>
          <p:nvPr/>
        </p:nvSpPr>
        <p:spPr>
          <a:xfrm>
            <a:off x="1752600" y="3899761"/>
            <a:ext cx="2209800" cy="400110"/>
          </a:xfrm>
          <a:prstGeom prst="rect">
            <a:avLst/>
          </a:prstGeom>
          <a:noFill/>
        </p:spPr>
        <p:txBody>
          <a:bodyPr wrap="square" lIns="0" rIns="0" rtlCol="0" anchor="ctr">
            <a:spAutoFit/>
          </a:bodyPr>
          <a:lstStyle/>
          <a:p>
            <a:r>
              <a:rPr lang="en-US" sz="2000" b="1" dirty="0">
                <a:solidFill>
                  <a:srgbClr val="5F5F5F"/>
                </a:solidFill>
              </a:rPr>
              <a:t>+2.6% </a:t>
            </a:r>
          </a:p>
        </p:txBody>
      </p:sp>
      <p:sp>
        <p:nvSpPr>
          <p:cNvPr id="59" name="TextBox 58"/>
          <p:cNvSpPr txBox="1"/>
          <p:nvPr/>
        </p:nvSpPr>
        <p:spPr>
          <a:xfrm>
            <a:off x="2953000" y="3899761"/>
            <a:ext cx="1390400" cy="400110"/>
          </a:xfrm>
          <a:prstGeom prst="rect">
            <a:avLst/>
          </a:prstGeom>
          <a:noFill/>
        </p:spPr>
        <p:txBody>
          <a:bodyPr wrap="square" lIns="0" rIns="0" rtlCol="0" anchor="ctr">
            <a:spAutoFit/>
          </a:bodyPr>
          <a:lstStyle/>
          <a:p>
            <a:r>
              <a:rPr lang="en-US" sz="2000" b="1" dirty="0">
                <a:solidFill>
                  <a:srgbClr val="5F5F5F"/>
                </a:solidFill>
              </a:rPr>
              <a:t>+13.2% </a:t>
            </a:r>
          </a:p>
        </p:txBody>
      </p:sp>
      <p:grpSp>
        <p:nvGrpSpPr>
          <p:cNvPr id="60" name="Group 59"/>
          <p:cNvGrpSpPr/>
          <p:nvPr/>
        </p:nvGrpSpPr>
        <p:grpSpPr>
          <a:xfrm>
            <a:off x="457200" y="3739936"/>
            <a:ext cx="1059021" cy="713556"/>
            <a:chOff x="4790862" y="5402477"/>
            <a:chExt cx="1219200" cy="1083278"/>
          </a:xfrm>
        </p:grpSpPr>
        <p:grpSp>
          <p:nvGrpSpPr>
            <p:cNvPr id="61" name="Group 142"/>
            <p:cNvGrpSpPr/>
            <p:nvPr/>
          </p:nvGrpSpPr>
          <p:grpSpPr>
            <a:xfrm>
              <a:off x="4790862" y="5402477"/>
              <a:ext cx="1219200" cy="1083278"/>
              <a:chOff x="3756413" y="4800654"/>
              <a:chExt cx="1884902" cy="1703420"/>
            </a:xfrm>
            <a:solidFill>
              <a:schemeClr val="accent1"/>
            </a:solidFill>
          </p:grpSpPr>
          <p:sp>
            <p:nvSpPr>
              <p:cNvPr id="64" name="Oval 63"/>
              <p:cNvSpPr/>
              <p:nvPr/>
            </p:nvSpPr>
            <p:spPr>
              <a:xfrm>
                <a:off x="4138420" y="4800654"/>
                <a:ext cx="1137323" cy="127101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
            <p:nvSpPr>
              <p:cNvPr id="65" name="TextBox 64"/>
              <p:cNvSpPr txBox="1"/>
              <p:nvPr/>
            </p:nvSpPr>
            <p:spPr>
              <a:xfrm>
                <a:off x="3756413" y="5923314"/>
                <a:ext cx="1884902" cy="580760"/>
              </a:xfrm>
              <a:prstGeom prst="rect">
                <a:avLst/>
              </a:prstGeom>
              <a:noFill/>
            </p:spPr>
            <p:txBody>
              <a:bodyPr wrap="square" rtlCol="0">
                <a:spAutoFit/>
              </a:bodyPr>
              <a:lstStyle/>
              <a:p>
                <a:pPr algn="ctr"/>
                <a:r>
                  <a:rPr lang="en-US" sz="1200" dirty="0">
                    <a:solidFill>
                      <a:srgbClr val="5F5F5F"/>
                    </a:solidFill>
                    <a:cs typeface="Calibri" pitchFamily="34" charset="0"/>
                  </a:rPr>
                  <a:t>Ground Turkey</a:t>
                </a:r>
              </a:p>
            </p:txBody>
          </p:sp>
        </p:grpSp>
        <p:sp>
          <p:nvSpPr>
            <p:cNvPr id="62" name="Rectangle 61"/>
            <p:cNvSpPr/>
            <p:nvPr/>
          </p:nvSpPr>
          <p:spPr>
            <a:xfrm>
              <a:off x="5197676" y="5588145"/>
              <a:ext cx="381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Rounded Rectangle 62"/>
            <p:cNvSpPr/>
            <p:nvPr/>
          </p:nvSpPr>
          <p:spPr>
            <a:xfrm>
              <a:off x="5235776" y="5626245"/>
              <a:ext cx="304800" cy="381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67" name="TextBox 66"/>
          <p:cNvSpPr txBox="1"/>
          <p:nvPr/>
        </p:nvSpPr>
        <p:spPr>
          <a:xfrm>
            <a:off x="3212980" y="1629104"/>
            <a:ext cx="1390400" cy="400110"/>
          </a:xfrm>
          <a:prstGeom prst="rect">
            <a:avLst/>
          </a:prstGeom>
          <a:noFill/>
        </p:spPr>
        <p:txBody>
          <a:bodyPr wrap="square" lIns="0" rIns="0" rtlCol="0" anchor="ctr">
            <a:spAutoFit/>
          </a:bodyPr>
          <a:lstStyle/>
          <a:p>
            <a:r>
              <a:rPr lang="en-US" sz="2000" b="1" dirty="0">
                <a:solidFill>
                  <a:srgbClr val="FF0000"/>
                </a:solidFill>
              </a:rPr>
              <a:t>-6.0% </a:t>
            </a:r>
          </a:p>
        </p:txBody>
      </p:sp>
      <p:sp>
        <p:nvSpPr>
          <p:cNvPr id="68" name="TextBox 67"/>
          <p:cNvSpPr txBox="1"/>
          <p:nvPr/>
        </p:nvSpPr>
        <p:spPr>
          <a:xfrm>
            <a:off x="3212980" y="2394581"/>
            <a:ext cx="1314200" cy="400110"/>
          </a:xfrm>
          <a:prstGeom prst="rect">
            <a:avLst/>
          </a:prstGeom>
          <a:noFill/>
        </p:spPr>
        <p:txBody>
          <a:bodyPr wrap="square" lIns="0" rIns="0" rtlCol="0" anchor="ctr">
            <a:spAutoFit/>
          </a:bodyPr>
          <a:lstStyle/>
          <a:p>
            <a:r>
              <a:rPr lang="en-US" sz="2000" b="1" dirty="0">
                <a:solidFill>
                  <a:srgbClr val="FF0000"/>
                </a:solidFill>
              </a:rPr>
              <a:t>-5.7% </a:t>
            </a:r>
          </a:p>
        </p:txBody>
      </p:sp>
      <p:sp>
        <p:nvSpPr>
          <p:cNvPr id="69" name="TextBox 68"/>
          <p:cNvSpPr txBox="1"/>
          <p:nvPr/>
        </p:nvSpPr>
        <p:spPr>
          <a:xfrm>
            <a:off x="3212980" y="3157822"/>
            <a:ext cx="1390400" cy="400110"/>
          </a:xfrm>
          <a:prstGeom prst="rect">
            <a:avLst/>
          </a:prstGeom>
          <a:noFill/>
        </p:spPr>
        <p:txBody>
          <a:bodyPr wrap="square" lIns="0" rIns="0" rtlCol="0" anchor="ctr">
            <a:spAutoFit/>
          </a:bodyPr>
          <a:lstStyle/>
          <a:p>
            <a:r>
              <a:rPr lang="en-US" sz="2000" b="1" dirty="0">
                <a:solidFill>
                  <a:srgbClr val="5F5F5F"/>
                </a:solidFill>
              </a:rPr>
              <a:t>+2.6% </a:t>
            </a:r>
          </a:p>
        </p:txBody>
      </p:sp>
      <p:sp>
        <p:nvSpPr>
          <p:cNvPr id="70" name="TextBox 69"/>
          <p:cNvSpPr txBox="1"/>
          <p:nvPr/>
        </p:nvSpPr>
        <p:spPr>
          <a:xfrm>
            <a:off x="3003180" y="1210639"/>
            <a:ext cx="1524000" cy="400110"/>
          </a:xfrm>
          <a:prstGeom prst="rect">
            <a:avLst/>
          </a:prstGeom>
          <a:noFill/>
        </p:spPr>
        <p:txBody>
          <a:bodyPr wrap="square" lIns="0" rIns="0" rtlCol="0" anchor="ctr">
            <a:spAutoFit/>
          </a:bodyPr>
          <a:lstStyle/>
          <a:p>
            <a:r>
              <a:rPr lang="en-US" sz="2000" b="1" dirty="0">
                <a:solidFill>
                  <a:srgbClr val="5F5F5F"/>
                </a:solidFill>
              </a:rPr>
              <a:t>Volume</a:t>
            </a:r>
          </a:p>
        </p:txBody>
      </p:sp>
      <p:cxnSp>
        <p:nvCxnSpPr>
          <p:cNvPr id="71" name="Straight Connector 70"/>
          <p:cNvCxnSpPr/>
          <p:nvPr/>
        </p:nvCxnSpPr>
        <p:spPr>
          <a:xfrm>
            <a:off x="4679580" y="1317803"/>
            <a:ext cx="0" cy="33147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2" name="Title 12"/>
          <p:cNvSpPr txBox="1">
            <a:spLocks/>
          </p:cNvSpPr>
          <p:nvPr/>
        </p:nvSpPr>
        <p:spPr>
          <a:xfrm>
            <a:off x="594360" y="743945"/>
            <a:ext cx="8166672" cy="428625"/>
          </a:xfrm>
          <a:prstGeom prst="rect">
            <a:avLst/>
          </a:prstGeom>
        </p:spPr>
        <p:txBody>
          <a:bodyPr vert="horz" lIns="91440" tIns="182880" rIns="91440" bIns="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100" normalizeH="0" baseline="0" noProof="0" dirty="0" smtClean="0">
                <a:ln>
                  <a:noFill/>
                </a:ln>
                <a:solidFill>
                  <a:schemeClr val="tx1"/>
                </a:solidFill>
                <a:effectLst/>
                <a:uLnTx/>
                <a:uFillTx/>
                <a:latin typeface="+mj-lt"/>
                <a:ea typeface="+mj-ea"/>
                <a:cs typeface="+mj-cs"/>
              </a:rPr>
              <a:t>PRICE INCREASES DRIVING SHOPPERS </a:t>
            </a:r>
            <a:r>
              <a:rPr kumimoji="0" lang="en-US" b="0" i="0" u="sng" strike="noStrike" kern="1200" cap="none" spc="100" normalizeH="0" baseline="0" noProof="0" dirty="0" smtClean="0">
                <a:ln>
                  <a:noFill/>
                </a:ln>
                <a:solidFill>
                  <a:schemeClr val="tx1"/>
                </a:solidFill>
                <a:effectLst/>
                <a:uLnTx/>
                <a:uFillTx/>
                <a:latin typeface="+mj-lt"/>
                <a:ea typeface="+mj-ea"/>
                <a:cs typeface="+mj-cs"/>
              </a:rPr>
              <a:t>AWAY</a:t>
            </a:r>
            <a:r>
              <a:rPr kumimoji="0" lang="en-US" b="0" i="0" u="none" strike="noStrike" kern="1200" cap="none" spc="100" normalizeH="0" baseline="0" noProof="0" dirty="0" smtClean="0">
                <a:ln>
                  <a:noFill/>
                </a:ln>
                <a:solidFill>
                  <a:schemeClr val="tx1"/>
                </a:solidFill>
                <a:effectLst/>
                <a:uLnTx/>
                <a:uFillTx/>
                <a:latin typeface="+mj-lt"/>
                <a:ea typeface="+mj-ea"/>
                <a:cs typeface="+mj-cs"/>
              </a:rPr>
              <a:t> </a:t>
            </a:r>
            <a:br>
              <a:rPr kumimoji="0" lang="en-US" b="0" i="0" u="none" strike="noStrike" kern="1200" cap="none" spc="100" normalizeH="0" baseline="0" noProof="0" dirty="0" smtClean="0">
                <a:ln>
                  <a:noFill/>
                </a:ln>
                <a:solidFill>
                  <a:schemeClr val="tx1"/>
                </a:solidFill>
                <a:effectLst/>
                <a:uLnTx/>
                <a:uFillTx/>
                <a:latin typeface="+mj-lt"/>
                <a:ea typeface="+mj-ea"/>
                <a:cs typeface="+mj-cs"/>
              </a:rPr>
            </a:br>
            <a:r>
              <a:rPr kumimoji="0" lang="en-US" b="0" i="0" u="none" strike="noStrike" kern="1200" cap="none" spc="100" normalizeH="0" baseline="0" noProof="0" dirty="0" smtClean="0">
                <a:ln>
                  <a:noFill/>
                </a:ln>
                <a:solidFill>
                  <a:schemeClr val="tx1"/>
                </a:solidFill>
                <a:effectLst/>
                <a:uLnTx/>
                <a:uFillTx/>
                <a:latin typeface="+mj-lt"/>
                <a:ea typeface="+mj-ea"/>
                <a:cs typeface="+mj-cs"/>
              </a:rPr>
              <a:t>FROM THE MEAT CASE </a:t>
            </a:r>
            <a:endParaRPr kumimoji="0" lang="en-US" b="0" i="0" u="none" strike="noStrike" kern="1200" cap="none" spc="100" normalizeH="0" baseline="0" noProof="0" dirty="0">
              <a:ln>
                <a:noFill/>
              </a:ln>
              <a:solidFill>
                <a:schemeClr val="tx1"/>
              </a:solidFill>
              <a:effectLst/>
              <a:uLnTx/>
              <a:uFillTx/>
              <a:latin typeface="+mj-lt"/>
              <a:ea typeface="+mj-ea"/>
              <a:cs typeface="+mj-cs"/>
            </a:endParaRPr>
          </a:p>
        </p:txBody>
      </p:sp>
      <p:sp>
        <p:nvSpPr>
          <p:cNvPr id="73" name="Oval 72"/>
          <p:cNvSpPr/>
          <p:nvPr/>
        </p:nvSpPr>
        <p:spPr>
          <a:xfrm>
            <a:off x="0" y="2905707"/>
            <a:ext cx="4343400" cy="189528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6" grpId="0"/>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902970" y="4858023"/>
            <a:ext cx="7086600" cy="273844"/>
          </a:xfrm>
        </p:spPr>
        <p:txBody>
          <a:bodyPr/>
          <a:lstStyle/>
          <a:p>
            <a:r>
              <a:rPr lang="en-US" dirty="0" smtClean="0">
                <a:solidFill>
                  <a:srgbClr val="5F5F5F"/>
                </a:solidFill>
              </a:rPr>
              <a:t>Source: Nielsen Perishables Group FreshFacts®; Total U.S.- Latest 52 weeks ending 03/28/15;Nielsen Perishables Group FreshFacts® Shopper Insights Powered by </a:t>
            </a:r>
            <a:r>
              <a:rPr lang="en-US" dirty="0" err="1" smtClean="0">
                <a:solidFill>
                  <a:srgbClr val="5F5F5F"/>
                </a:solidFill>
              </a:rPr>
              <a:t>Datalogix</a:t>
            </a:r>
            <a:r>
              <a:rPr lang="en-US" dirty="0" smtClean="0">
                <a:solidFill>
                  <a:srgbClr val="5F5F5F"/>
                </a:solidFill>
              </a:rPr>
              <a:t> Shopper Intelligence , 52 weeks ending </a:t>
            </a:r>
            <a:r>
              <a:rPr lang="en-US" dirty="0" smtClean="0">
                <a:solidFill>
                  <a:srgbClr val="5F5F5F"/>
                </a:solidFill>
              </a:rPr>
              <a:t>3/21/15</a:t>
            </a:r>
            <a:endParaRPr lang="en-US" dirty="0" smtClean="0">
              <a:solidFill>
                <a:srgbClr val="5F5F5F"/>
              </a:solidFill>
            </a:endParaRPr>
          </a:p>
        </p:txBody>
      </p:sp>
      <p:sp>
        <p:nvSpPr>
          <p:cNvPr id="3" name="Title 2"/>
          <p:cNvSpPr>
            <a:spLocks noGrp="1"/>
          </p:cNvSpPr>
          <p:nvPr>
            <p:ph type="title"/>
          </p:nvPr>
        </p:nvSpPr>
        <p:spPr/>
        <p:txBody>
          <a:bodyPr/>
          <a:lstStyle/>
          <a:p>
            <a:r>
              <a:rPr lang="en-US" dirty="0" smtClean="0"/>
              <a:t>Promotions/Ads</a:t>
            </a:r>
            <a:endParaRPr lang="en-US" dirty="0"/>
          </a:p>
        </p:txBody>
      </p:sp>
      <p:sp>
        <p:nvSpPr>
          <p:cNvPr id="4" name="Slide Number Placeholder 3"/>
          <p:cNvSpPr>
            <a:spLocks noGrp="1"/>
          </p:cNvSpPr>
          <p:nvPr>
            <p:ph type="sldNum" sz="quarter" idx="11"/>
          </p:nvPr>
        </p:nvSpPr>
        <p:spPr/>
        <p:txBody>
          <a:bodyPr/>
          <a:lstStyle/>
          <a:p>
            <a:fld id="{5069E927-15F6-8846-9E92-04BAA7737A2A}" type="slidenum">
              <a:rPr lang="en-US" smtClean="0"/>
              <a:pPr/>
              <a:t>12</a:t>
            </a:fld>
            <a:endParaRPr lang="en-US" dirty="0"/>
          </a:p>
        </p:txBody>
      </p:sp>
      <p:graphicFrame>
        <p:nvGraphicFramePr>
          <p:cNvPr id="25" name="Table 24"/>
          <p:cNvGraphicFramePr>
            <a:graphicFrameLocks noGrp="1"/>
          </p:cNvGraphicFramePr>
          <p:nvPr>
            <p:extLst>
              <p:ext uri="{D42A27DB-BD31-4B8C-83A1-F6EECF244321}">
                <p14:modId xmlns:p14="http://schemas.microsoft.com/office/powerpoint/2010/main" xmlns="" val="2720337159"/>
              </p:ext>
            </p:extLst>
          </p:nvPr>
        </p:nvGraphicFramePr>
        <p:xfrm>
          <a:off x="1328797" y="1517972"/>
          <a:ext cx="7159957" cy="3196903"/>
        </p:xfrm>
        <a:graphic>
          <a:graphicData uri="http://schemas.openxmlformats.org/drawingml/2006/table">
            <a:tbl>
              <a:tblPr firstRow="1" firstCol="1" bandRow="1">
                <a:tableStyleId>{5C22544A-7EE6-4342-B048-85BDC9FD1C3A}</a:tableStyleId>
              </a:tblPr>
              <a:tblGrid>
                <a:gridCol w="1597357"/>
                <a:gridCol w="1066800"/>
                <a:gridCol w="1295400"/>
                <a:gridCol w="1143000"/>
                <a:gridCol w="990600"/>
                <a:gridCol w="1066800"/>
              </a:tblGrid>
              <a:tr h="891540">
                <a:tc>
                  <a:txBody>
                    <a:bodyPr/>
                    <a:lstStyle/>
                    <a:p>
                      <a:pPr algn="ctr"/>
                      <a:endParaRPr lang="en-US" sz="1200" dirty="0"/>
                    </a:p>
                  </a:txBody>
                  <a:tcPr marT="34290" marB="34290" anchor="ctr">
                    <a:lnB w="12700" cap="flat" cmpd="sng" algn="ctr">
                      <a:solidFill>
                        <a:srgbClr val="8DC63F"/>
                      </a:solidFill>
                      <a:prstDash val="solid"/>
                      <a:round/>
                      <a:headEnd type="none" w="med" len="med"/>
                      <a:tailEnd type="none" w="med" len="med"/>
                    </a:lnB>
                    <a:noFill/>
                  </a:tcPr>
                </a:tc>
                <a:tc>
                  <a:txBody>
                    <a:bodyPr/>
                    <a:lstStyle/>
                    <a:p>
                      <a:pPr algn="ctr"/>
                      <a:endParaRPr lang="en-US" sz="900" dirty="0" smtClean="0">
                        <a:solidFill>
                          <a:schemeClr val="bg1"/>
                        </a:solidFill>
                      </a:endParaRPr>
                    </a:p>
                    <a:p>
                      <a:pPr algn="ctr"/>
                      <a:r>
                        <a:rPr lang="en-US" sz="900" dirty="0" smtClean="0">
                          <a:solidFill>
                            <a:schemeClr val="bg1"/>
                          </a:solidFill>
                        </a:rPr>
                        <a:t>AD</a:t>
                      </a:r>
                      <a:r>
                        <a:rPr lang="en-US" sz="900" baseline="0" dirty="0" smtClean="0">
                          <a:solidFill>
                            <a:schemeClr val="bg1"/>
                          </a:solidFill>
                        </a:rPr>
                        <a:t> CIRCULAR COUNT CHG VS YAGO</a:t>
                      </a:r>
                      <a:endParaRPr lang="en-US" sz="900" dirty="0">
                        <a:solidFill>
                          <a:schemeClr val="bg1"/>
                        </a:solidFill>
                      </a:endParaRPr>
                    </a:p>
                  </a:txBody>
                  <a:tcPr marT="34290" marB="34290" anchor="ctr">
                    <a:lnB w="12700" cap="flat" cmpd="sng" algn="ctr">
                      <a:solidFill>
                        <a:srgbClr val="8DC63F"/>
                      </a:solidFill>
                      <a:prstDash val="solid"/>
                      <a:round/>
                      <a:headEnd type="none" w="med" len="med"/>
                      <a:tailEnd type="none" w="med" len="med"/>
                    </a:lnB>
                    <a:solidFill>
                      <a:schemeClr val="accent5"/>
                    </a:solidFill>
                  </a:tcPr>
                </a:tc>
                <a:tc>
                  <a:txBody>
                    <a:bodyPr/>
                    <a:lstStyle/>
                    <a:p>
                      <a:pPr algn="ctr"/>
                      <a:endParaRPr lang="en-US" sz="900" dirty="0" smtClean="0">
                        <a:solidFill>
                          <a:schemeClr val="bg1"/>
                        </a:solidFill>
                      </a:endParaRPr>
                    </a:p>
                    <a:p>
                      <a:pPr algn="ctr"/>
                      <a:r>
                        <a:rPr lang="en-US" sz="900" dirty="0" smtClean="0">
                          <a:solidFill>
                            <a:schemeClr val="bg1"/>
                          </a:solidFill>
                        </a:rPr>
                        <a:t>% VOLUME</a:t>
                      </a:r>
                      <a:r>
                        <a:rPr lang="en-US" sz="900" baseline="0" dirty="0" smtClean="0">
                          <a:solidFill>
                            <a:schemeClr val="bg1"/>
                          </a:solidFill>
                        </a:rPr>
                        <a:t> SOLD ON PROMOTION CHG VS YAGO </a:t>
                      </a:r>
                      <a:endParaRPr lang="en-US" sz="900" dirty="0">
                        <a:solidFill>
                          <a:schemeClr val="bg1"/>
                        </a:solidFill>
                      </a:endParaRPr>
                    </a:p>
                  </a:txBody>
                  <a:tcPr marT="34290" marB="34290" anchor="ctr">
                    <a:lnB w="12700" cap="flat" cmpd="sng" algn="ctr">
                      <a:solidFill>
                        <a:srgbClr val="8DC63F"/>
                      </a:solidFill>
                      <a:prstDash val="solid"/>
                      <a:round/>
                      <a:headEnd type="none" w="med" len="med"/>
                      <a:tailEnd type="none" w="med" len="med"/>
                    </a:lnB>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900" dirty="0" smtClean="0">
                        <a:solidFill>
                          <a:schemeClr val="bg1"/>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smtClean="0">
                          <a:solidFill>
                            <a:schemeClr val="bg1"/>
                          </a:solidFill>
                        </a:rPr>
                        <a:t>VOLUME</a:t>
                      </a:r>
                      <a:r>
                        <a:rPr lang="en-US" sz="900" baseline="0" dirty="0" smtClean="0">
                          <a:solidFill>
                            <a:schemeClr val="bg1"/>
                          </a:solidFill>
                        </a:rPr>
                        <a:t> </a:t>
                      </a:r>
                      <a:r>
                        <a:rPr lang="en-US" sz="900" dirty="0" smtClean="0">
                          <a:solidFill>
                            <a:schemeClr val="bg1"/>
                          </a:solidFill>
                        </a:rPr>
                        <a:t>%</a:t>
                      </a:r>
                      <a:r>
                        <a:rPr lang="en-US" sz="900" baseline="0" dirty="0" smtClean="0">
                          <a:solidFill>
                            <a:schemeClr val="bg1"/>
                          </a:solidFill>
                        </a:rPr>
                        <a:t> </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baseline="0" dirty="0" smtClean="0">
                          <a:solidFill>
                            <a:schemeClr val="bg1"/>
                          </a:solidFill>
                        </a:rPr>
                        <a:t>LIFT ON PROMOTION CHG VS YAGO</a:t>
                      </a:r>
                      <a:endParaRPr lang="en-US" sz="900" dirty="0" smtClean="0">
                        <a:solidFill>
                          <a:schemeClr val="bg1"/>
                        </a:solidFill>
                      </a:endParaRPr>
                    </a:p>
                  </a:txBody>
                  <a:tcPr marT="34290" marB="34290" anchor="ctr">
                    <a:lnB w="12700" cap="flat" cmpd="sng" algn="ctr">
                      <a:solidFill>
                        <a:srgbClr val="8DC63F"/>
                      </a:solidFill>
                      <a:prstDash val="solid"/>
                      <a:round/>
                      <a:headEnd type="none" w="med" len="med"/>
                      <a:tailEnd type="none" w="med" len="med"/>
                    </a:lnB>
                    <a:solidFill>
                      <a:schemeClr val="accent2"/>
                    </a:solidFill>
                  </a:tcPr>
                </a:tc>
                <a:tc>
                  <a:txBody>
                    <a:bodyPr/>
                    <a:lstStyle/>
                    <a:p>
                      <a:pPr algn="ctr"/>
                      <a:endParaRPr lang="en-US" sz="900" baseline="0" dirty="0" smtClean="0">
                        <a:solidFill>
                          <a:schemeClr val="bg1"/>
                        </a:solidFill>
                      </a:endParaRPr>
                    </a:p>
                    <a:p>
                      <a:pPr algn="ctr"/>
                      <a:r>
                        <a:rPr lang="en-US" sz="900" baseline="0" dirty="0" smtClean="0">
                          <a:solidFill>
                            <a:schemeClr val="bg1"/>
                          </a:solidFill>
                        </a:rPr>
                        <a:t>PROMO RETAIL CHG VS YAGO </a:t>
                      </a:r>
                      <a:endParaRPr lang="en-US" sz="900" dirty="0">
                        <a:solidFill>
                          <a:schemeClr val="bg1"/>
                        </a:solidFill>
                      </a:endParaRPr>
                    </a:p>
                  </a:txBody>
                  <a:tcPr marT="34290" marB="34290" anchor="ctr">
                    <a:lnB w="12700" cap="flat" cmpd="sng" algn="ctr">
                      <a:solidFill>
                        <a:srgbClr val="8DC63F"/>
                      </a:solidFill>
                      <a:prstDash val="solid"/>
                      <a:round/>
                      <a:headEnd type="none" w="med" len="med"/>
                      <a:tailEnd type="none" w="med" len="med"/>
                    </a:lnB>
                    <a:solidFill>
                      <a:srgbClr val="8DC63F"/>
                    </a:solidFill>
                  </a:tcPr>
                </a:tc>
                <a:tc>
                  <a:txBody>
                    <a:bodyPr/>
                    <a:lstStyle/>
                    <a:p>
                      <a:pPr algn="ctr"/>
                      <a:r>
                        <a:rPr lang="en-US" sz="900" dirty="0" smtClean="0">
                          <a:solidFill>
                            <a:schemeClr val="bg1"/>
                          </a:solidFill>
                        </a:rPr>
                        <a:t>VOLUME %</a:t>
                      </a:r>
                      <a:r>
                        <a:rPr lang="en-US" sz="900" baseline="0" dirty="0" smtClean="0">
                          <a:solidFill>
                            <a:schemeClr val="bg1"/>
                          </a:solidFill>
                        </a:rPr>
                        <a:t> CHG VS YAGO</a:t>
                      </a:r>
                      <a:endParaRPr lang="en-US" sz="900" dirty="0">
                        <a:solidFill>
                          <a:schemeClr val="bg1"/>
                        </a:solidFill>
                      </a:endParaRPr>
                    </a:p>
                  </a:txBody>
                  <a:tcPr marT="34290" marB="34290" anchor="ctr">
                    <a:lnB w="12700" cap="flat" cmpd="sng" algn="ctr">
                      <a:solidFill>
                        <a:srgbClr val="8DC63F"/>
                      </a:solidFill>
                      <a:prstDash val="solid"/>
                      <a:round/>
                      <a:headEnd type="none" w="med" len="med"/>
                      <a:tailEnd type="none" w="med" len="med"/>
                    </a:lnB>
                    <a:solidFill>
                      <a:schemeClr val="accent4"/>
                    </a:solidFill>
                  </a:tcPr>
                </a:tc>
              </a:tr>
              <a:tr h="264480">
                <a:tc>
                  <a:txBody>
                    <a:bodyPr/>
                    <a:lstStyle/>
                    <a:p>
                      <a:pPr algn="ctr"/>
                      <a:r>
                        <a:rPr lang="en-US" sz="800" dirty="0" smtClean="0">
                          <a:solidFill>
                            <a:schemeClr val="tx1"/>
                          </a:solidFill>
                        </a:rPr>
                        <a:t>Planned</a:t>
                      </a:r>
                      <a:r>
                        <a:rPr lang="en-US" sz="800" baseline="0" dirty="0" smtClean="0">
                          <a:solidFill>
                            <a:schemeClr val="tx1"/>
                          </a:solidFill>
                        </a:rPr>
                        <a:t> Occasion</a:t>
                      </a:r>
                      <a:endParaRPr lang="en-US" sz="800" dirty="0">
                        <a:solidFill>
                          <a:schemeClr val="tx1"/>
                        </a:solidFill>
                      </a:endParaRPr>
                    </a:p>
                  </a:txBody>
                  <a:tcPr marT="34290" marB="34290" anchor="ctr">
                    <a:lnL w="12700" cap="flat" cmpd="sng" algn="ctr">
                      <a:solidFill>
                        <a:srgbClr val="8DC63F"/>
                      </a:solidFill>
                      <a:prstDash val="solid"/>
                      <a:round/>
                      <a:headEnd type="none" w="med" len="med"/>
                      <a:tailEnd type="none" w="med" len="med"/>
                    </a:lnL>
                    <a:lnR w="12700" cmpd="sng">
                      <a:noFill/>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US" sz="1100" b="0" i="0" u="none" strike="noStrike" dirty="0">
                        <a:solidFill>
                          <a:schemeClr val="tx1"/>
                        </a:solidFill>
                        <a:latin typeface="Calibri"/>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effectLst/>
                        <a:latin typeface="Calibri"/>
                      </a:endParaRPr>
                    </a:p>
                  </a:txBody>
                  <a:tcPr marL="0" marR="0" marT="0" marB="0" anchor="ctr">
                    <a:lnL w="12700" cmpd="sng">
                      <a:noFill/>
                    </a:lnL>
                    <a:lnR w="12700" cap="flat" cmpd="sng" algn="ctr">
                      <a:solidFill>
                        <a:schemeClr val="accent3"/>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37431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rPr>
                        <a:t>Versatile</a:t>
                      </a:r>
                      <a:r>
                        <a:rPr lang="en-US" sz="800" baseline="0" dirty="0" smtClean="0">
                          <a:solidFill>
                            <a:schemeClr val="tx1"/>
                          </a:solidFill>
                        </a:rPr>
                        <a:t> Quick Cut</a:t>
                      </a:r>
                      <a:endParaRPr lang="en-US" sz="800" dirty="0" smtClean="0">
                        <a:solidFill>
                          <a:schemeClr val="tx1"/>
                        </a:solidFill>
                      </a:endParaRPr>
                    </a:p>
                  </a:txBody>
                  <a:tcPr marT="34290" marB="34290" anchor="ctr">
                    <a:lnL w="12700" cap="flat" cmpd="sng" algn="ctr">
                      <a:solidFill>
                        <a:srgbClr val="8DC63F"/>
                      </a:solidFill>
                      <a:prstDash val="solid"/>
                      <a:round/>
                      <a:headEnd type="none" w="med" len="med"/>
                      <a:tailEnd type="none" w="med" len="med"/>
                    </a:lnL>
                    <a:lnR w="12700" cmpd="sng">
                      <a:noFill/>
                    </a:lnR>
                    <a:lnT w="381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381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381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381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chemeClr val="tx1"/>
                        </a:solidFill>
                        <a:latin typeface="Calibri"/>
                      </a:endParaRPr>
                    </a:p>
                  </a:txBody>
                  <a:tcPr marL="0" marR="0" marT="0" marB="0" anchor="ctr">
                    <a:lnL w="12700" cmpd="sng">
                      <a:noFill/>
                    </a:lnL>
                    <a:lnR w="12700" cap="flat" cmpd="sng" algn="ctr">
                      <a:noFill/>
                      <a:prstDash val="solid"/>
                      <a:round/>
                      <a:headEnd type="none" w="med" len="med"/>
                      <a:tailEnd type="none" w="med" len="med"/>
                    </a:lnR>
                    <a:lnT w="381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effectLst/>
                        <a:latin typeface="Calibri"/>
                      </a:endParaRPr>
                    </a:p>
                  </a:txBody>
                  <a:tcPr marL="0" marR="0" marT="0" marB="0" anchor="ctr">
                    <a:lnL w="12700" cmpd="sng">
                      <a:noFill/>
                    </a:lnL>
                    <a:lnR w="12700" cap="flat" cmpd="sng" algn="ctr">
                      <a:solidFill>
                        <a:schemeClr val="accent3"/>
                      </a:solidFill>
                      <a:prstDash val="solid"/>
                      <a:round/>
                      <a:headEnd type="none" w="med" len="med"/>
                      <a:tailEnd type="none" w="med" len="med"/>
                    </a:lnR>
                    <a:lnT w="381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r>
              <a:tr h="264480">
                <a:tc>
                  <a:txBody>
                    <a:bodyPr/>
                    <a:lstStyle/>
                    <a:p>
                      <a:pPr algn="ctr"/>
                      <a:r>
                        <a:rPr lang="en-US" sz="800" dirty="0" smtClean="0">
                          <a:solidFill>
                            <a:schemeClr val="tx1"/>
                          </a:solidFill>
                        </a:rPr>
                        <a:t>Planned</a:t>
                      </a:r>
                      <a:r>
                        <a:rPr lang="en-US" sz="800" baseline="0" dirty="0" smtClean="0">
                          <a:solidFill>
                            <a:schemeClr val="tx1"/>
                          </a:solidFill>
                        </a:rPr>
                        <a:t> Occasion</a:t>
                      </a:r>
                      <a:endParaRPr lang="en-US" sz="800" dirty="0">
                        <a:solidFill>
                          <a:schemeClr val="tx1"/>
                        </a:solidFill>
                      </a:endParaRPr>
                    </a:p>
                  </a:txBody>
                  <a:tcPr marT="34290" marB="34290" anchor="ctr">
                    <a:lnL w="12700" cap="flat" cmpd="sng" algn="ctr">
                      <a:solidFill>
                        <a:srgbClr val="8DC63F"/>
                      </a:solidFill>
                      <a:prstDash val="solid"/>
                      <a:round/>
                      <a:headEnd type="none" w="med" len="med"/>
                      <a:tailEnd type="none" w="med" len="med"/>
                    </a:lnL>
                    <a:lnR w="12700" cmpd="sng">
                      <a:noFill/>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50000"/>
                      </a:schemeClr>
                    </a:solid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50000"/>
                      </a:schemeClr>
                    </a:solidFill>
                  </a:tcPr>
                </a:tc>
                <a:tc>
                  <a:txBody>
                    <a:bodyPr/>
                    <a:lstStyle/>
                    <a:p>
                      <a:pPr algn="ctr" fontAlgn="b"/>
                      <a:endParaRPr lang="en-US" sz="1100" b="0" i="0" u="none" strike="noStrike" dirty="0">
                        <a:solidFill>
                          <a:schemeClr val="tx1"/>
                        </a:solidFill>
                        <a:latin typeface="Calibri"/>
                      </a:endParaRPr>
                    </a:p>
                  </a:txBody>
                  <a:tcPr marL="0" marR="0" marT="0" marB="0" anchor="ctr">
                    <a:lnL w="12700" cmpd="sng">
                      <a:noFill/>
                    </a:lnL>
                    <a:lnR w="12700" cmpd="sng">
                      <a:noFill/>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50000"/>
                      </a:schemeClr>
                    </a:solid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50000"/>
                      </a:schemeClr>
                    </a:solidFill>
                  </a:tcPr>
                </a:tc>
                <a:tc>
                  <a:txBody>
                    <a:bodyPr/>
                    <a:lstStyle/>
                    <a:p>
                      <a:pPr algn="ctr" fontAlgn="b"/>
                      <a:endParaRPr lang="en-US" sz="1100" b="0" i="0" u="none" strike="noStrike" dirty="0">
                        <a:solidFill>
                          <a:schemeClr val="tx1"/>
                        </a:solidFill>
                        <a:latin typeface="Calibri"/>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50000"/>
                      </a:schemeClr>
                    </a:solidFill>
                  </a:tcPr>
                </a:tc>
                <a:tc>
                  <a:txBody>
                    <a:bodyPr/>
                    <a:lstStyle/>
                    <a:p>
                      <a:pPr algn="ctr" fontAlgn="b"/>
                      <a:endParaRPr lang="en-US" sz="1100" b="0" i="0" u="none" strike="noStrike" dirty="0">
                        <a:solidFill>
                          <a:srgbClr val="FF0000"/>
                        </a:solidFill>
                        <a:effectLst/>
                        <a:latin typeface="Calibri"/>
                      </a:endParaRPr>
                    </a:p>
                  </a:txBody>
                  <a:tcPr marL="0" marR="0" marT="0" marB="0" anchor="ctr">
                    <a:lnL w="12700" cmpd="sng">
                      <a:noFill/>
                    </a:lnL>
                    <a:lnR w="12700" cap="flat" cmpd="sng" algn="ctr">
                      <a:solidFill>
                        <a:schemeClr val="accent3"/>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50000"/>
                      </a:schemeClr>
                    </a:solidFill>
                  </a:tcPr>
                </a:tc>
              </a:tr>
              <a:tr h="30781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rPr>
                        <a:t>Versatile</a:t>
                      </a:r>
                      <a:r>
                        <a:rPr lang="en-US" sz="800" baseline="0" dirty="0" smtClean="0">
                          <a:solidFill>
                            <a:schemeClr val="tx1"/>
                          </a:solidFill>
                        </a:rPr>
                        <a:t> Quick Cut</a:t>
                      </a:r>
                      <a:endParaRPr lang="en-US" sz="800" dirty="0" smtClean="0">
                        <a:solidFill>
                          <a:schemeClr val="tx1"/>
                        </a:solidFill>
                      </a:endParaRPr>
                    </a:p>
                  </a:txBody>
                  <a:tcPr marT="34290" marB="34290" anchor="ctr">
                    <a:lnL w="12700" cap="flat" cmpd="sng" algn="ctr">
                      <a:solidFill>
                        <a:srgbClr val="8DC63F"/>
                      </a:solidFill>
                      <a:prstDash val="solid"/>
                      <a:round/>
                      <a:headEnd type="none" w="med" len="med"/>
                      <a:tailEnd type="none" w="med" len="med"/>
                    </a:lnL>
                    <a:lnR w="12700" cmpd="sng">
                      <a:noFill/>
                    </a:lnR>
                    <a:lnT w="127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rgbClr val="FF0000"/>
                        </a:solidFill>
                        <a:latin typeface="+mn-lt"/>
                      </a:endParaRPr>
                    </a:p>
                  </a:txBody>
                  <a:tcPr marL="0" marR="0" marT="0" marB="0" anchor="ctr">
                    <a:lnL w="12700" cmpd="sng">
                      <a:noFill/>
                    </a:lnL>
                    <a:lnR w="12700" cmpd="sng">
                      <a:noFill/>
                    </a:lnR>
                    <a:lnT w="127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endParaRPr lang="en-US" sz="1100" b="0" i="0" u="none" strike="noStrike" dirty="0">
                        <a:solidFill>
                          <a:schemeClr val="tx1"/>
                        </a:solidFill>
                        <a:latin typeface="Calibri"/>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endParaRPr lang="en-US" sz="1100" b="0" i="0" u="none" strike="noStrike" dirty="0">
                        <a:solidFill>
                          <a:srgbClr val="000000"/>
                        </a:solidFill>
                        <a:effectLst/>
                        <a:latin typeface="Calibri"/>
                      </a:endParaRPr>
                    </a:p>
                  </a:txBody>
                  <a:tcPr marL="0" marR="0" marT="0" marB="0" anchor="ctr">
                    <a:lnL w="12700" cmpd="sng">
                      <a:noFill/>
                    </a:lnL>
                    <a:lnR w="12700" cap="flat" cmpd="sng" algn="ctr">
                      <a:solidFill>
                        <a:schemeClr val="accent3"/>
                      </a:solidFill>
                      <a:prstDash val="solid"/>
                      <a:round/>
                      <a:headEnd type="none" w="med" len="med"/>
                      <a:tailEnd type="none" w="med" len="med"/>
                    </a:lnR>
                    <a:lnT w="127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r>
              <a:tr h="264480">
                <a:tc>
                  <a:txBody>
                    <a:bodyPr/>
                    <a:lstStyle/>
                    <a:p>
                      <a:pPr algn="ctr"/>
                      <a:r>
                        <a:rPr lang="en-US" sz="800" dirty="0" smtClean="0">
                          <a:solidFill>
                            <a:schemeClr val="tx1"/>
                          </a:solidFill>
                        </a:rPr>
                        <a:t>Planned</a:t>
                      </a:r>
                      <a:r>
                        <a:rPr lang="en-US" sz="800" baseline="0" dirty="0" smtClean="0">
                          <a:solidFill>
                            <a:schemeClr val="tx1"/>
                          </a:solidFill>
                        </a:rPr>
                        <a:t> Occasion</a:t>
                      </a:r>
                      <a:endParaRPr lang="en-US" sz="800" dirty="0">
                        <a:solidFill>
                          <a:schemeClr val="tx1"/>
                        </a:solidFill>
                      </a:endParaRPr>
                    </a:p>
                  </a:txBody>
                  <a:tcPr marT="34290" marB="34290" anchor="ctr">
                    <a:lnL w="12700" cap="flat" cmpd="sng" algn="ctr">
                      <a:solidFill>
                        <a:srgbClr val="8DC63F"/>
                      </a:solidFill>
                      <a:prstDash val="solid"/>
                      <a:round/>
                      <a:headEnd type="none" w="med" len="med"/>
                      <a:tailEnd type="none" w="med" len="med"/>
                    </a:lnL>
                    <a:lnR w="12700" cmpd="sng">
                      <a:noFill/>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US" sz="1100" b="0" i="0" u="none" strike="noStrike" dirty="0">
                        <a:solidFill>
                          <a:schemeClr val="tx1"/>
                        </a:solidFill>
                        <a:latin typeface="Calibri"/>
                      </a:endParaRPr>
                    </a:p>
                  </a:txBody>
                  <a:tcPr marL="0" marR="0" marT="0" marB="0" anchor="ctr">
                    <a:lnL w="12700" cmpd="sng">
                      <a:noFill/>
                    </a:lnL>
                    <a:lnR w="12700" cmpd="sng">
                      <a:noFill/>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US" sz="1100" b="0" i="0" u="none" strike="noStrike" dirty="0">
                        <a:solidFill>
                          <a:schemeClr val="tx1"/>
                        </a:solidFill>
                        <a:latin typeface="Calibri"/>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effectLst/>
                        <a:latin typeface="Calibri"/>
                      </a:endParaRPr>
                    </a:p>
                  </a:txBody>
                  <a:tcPr marL="0" marR="0" marT="0" marB="0" anchor="ctr">
                    <a:lnL w="12700" cmpd="sng">
                      <a:noFill/>
                    </a:lnL>
                    <a:lnR w="12700" cap="flat" cmpd="sng" algn="ctr">
                      <a:solidFill>
                        <a:schemeClr val="accent3"/>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37431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rPr>
                        <a:t>Versatile</a:t>
                      </a:r>
                      <a:r>
                        <a:rPr lang="en-US" sz="800" baseline="0" dirty="0" smtClean="0">
                          <a:solidFill>
                            <a:schemeClr val="tx1"/>
                          </a:solidFill>
                        </a:rPr>
                        <a:t> Quick Cut</a:t>
                      </a:r>
                      <a:endParaRPr lang="en-US" sz="800" dirty="0" smtClean="0">
                        <a:solidFill>
                          <a:schemeClr val="tx1"/>
                        </a:solidFill>
                      </a:endParaRPr>
                    </a:p>
                  </a:txBody>
                  <a:tcPr marT="34290" marB="34290" anchor="ctr">
                    <a:lnL w="12700" cap="flat" cmpd="sng" algn="ctr">
                      <a:solidFill>
                        <a:srgbClr val="8DC63F"/>
                      </a:solidFill>
                      <a:prstDash val="solid"/>
                      <a:round/>
                      <a:headEnd type="none" w="med" len="med"/>
                      <a:tailEnd type="none" w="med" len="med"/>
                    </a:lnL>
                    <a:lnR w="12700" cmpd="sng">
                      <a:noFill/>
                    </a:lnR>
                    <a:lnT w="127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chemeClr val="tx1"/>
                        </a:solidFill>
                        <a:latin typeface="Calibri"/>
                      </a:endParaRPr>
                    </a:p>
                  </a:txBody>
                  <a:tcPr marL="0" marR="0" marT="0" marB="0" anchor="ctr">
                    <a:lnL w="12700" cmpd="sng">
                      <a:noFill/>
                    </a:lnL>
                    <a:lnR w="12700" cmpd="sng">
                      <a:noFill/>
                    </a:lnR>
                    <a:lnT w="127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chemeClr val="tx1"/>
                        </a:solidFill>
                        <a:latin typeface="Calibri"/>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effectLst/>
                        <a:latin typeface="Calibri"/>
                      </a:endParaRPr>
                    </a:p>
                  </a:txBody>
                  <a:tcPr marL="0" marR="0" marT="0" marB="0" anchor="ctr">
                    <a:lnL w="12700" cmpd="sng">
                      <a:noFill/>
                    </a:lnL>
                    <a:lnR w="12700" cap="flat" cmpd="sng" algn="ctr">
                      <a:solidFill>
                        <a:schemeClr val="accent3"/>
                      </a:solidFill>
                      <a:prstDash val="solid"/>
                      <a:round/>
                      <a:headEnd type="none" w="med" len="med"/>
                      <a:tailEnd type="none" w="med" len="med"/>
                    </a:lnR>
                    <a:lnT w="12700" cmpd="sng">
                      <a:noFill/>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r>
              <a:tr h="455484">
                <a:tc>
                  <a:txBody>
                    <a:bodyPr/>
                    <a:lstStyle/>
                    <a:p>
                      <a:pPr algn="ctr"/>
                      <a:r>
                        <a:rPr lang="en-US" sz="800" dirty="0" smtClean="0">
                          <a:solidFill>
                            <a:schemeClr val="tx1"/>
                          </a:solidFill>
                        </a:rPr>
                        <a:t>Versatile Quick Cut</a:t>
                      </a:r>
                      <a:endParaRPr lang="en-US" sz="800" dirty="0">
                        <a:solidFill>
                          <a:schemeClr val="tx1"/>
                        </a:solidFill>
                      </a:endParaRPr>
                    </a:p>
                  </a:txBody>
                  <a:tcPr marT="34290" marB="34290" anchor="ctr">
                    <a:lnL w="12700" cap="flat" cmpd="sng" algn="ctr">
                      <a:solidFill>
                        <a:srgbClr val="8DC63F"/>
                      </a:solidFill>
                      <a:prstDash val="solid"/>
                      <a:round/>
                      <a:headEnd type="none" w="med" len="med"/>
                      <a:tailEnd type="none" w="med" len="med"/>
                    </a:lnL>
                    <a:lnR w="12700" cmpd="sng">
                      <a:noFill/>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chemeClr val="tx1"/>
                        </a:solidFill>
                        <a:latin typeface="+mn-lt"/>
                      </a:endParaRPr>
                    </a:p>
                  </a:txBody>
                  <a:tcPr marL="0" marR="0" marT="0" marB="0" anchor="ctr">
                    <a:lnL w="12700" cmpd="sng">
                      <a:noFill/>
                    </a:lnL>
                    <a:lnR w="12700" cmpd="sng">
                      <a:noFill/>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FF0000"/>
                        </a:solidFill>
                        <a:latin typeface="Calibri"/>
                      </a:endParaRPr>
                    </a:p>
                  </a:txBody>
                  <a:tcPr marL="0" marR="0" marT="0" marB="0" anchor="ctr">
                    <a:lnL w="12700" cmpd="sng">
                      <a:noFill/>
                    </a:lnL>
                    <a:lnR w="12700" cmpd="sng">
                      <a:noFill/>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chemeClr val="tx1"/>
                        </a:solidFill>
                        <a:latin typeface="Calibri"/>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000000"/>
                        </a:solidFill>
                        <a:effectLst/>
                        <a:latin typeface="Calibri"/>
                      </a:endParaRPr>
                    </a:p>
                  </a:txBody>
                  <a:tcPr marL="0" marR="0" marT="0" marB="0" anchor="ctr">
                    <a:lnL w="12700" cmpd="sng">
                      <a:noFill/>
                    </a:lnL>
                    <a:lnR w="12700" cap="flat" cmpd="sng" algn="ctr">
                      <a:solidFill>
                        <a:schemeClr val="accent3"/>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 name="Group 6"/>
          <p:cNvGrpSpPr/>
          <p:nvPr/>
        </p:nvGrpSpPr>
        <p:grpSpPr>
          <a:xfrm>
            <a:off x="250889" y="1101317"/>
            <a:ext cx="8032623" cy="3607737"/>
            <a:chOff x="2350827" y="6573821"/>
            <a:chExt cx="8032623" cy="4810316"/>
          </a:xfrm>
        </p:grpSpPr>
        <p:sp>
          <p:nvSpPr>
            <p:cNvPr id="6" name="Oval 5"/>
            <p:cNvSpPr/>
            <p:nvPr/>
          </p:nvSpPr>
          <p:spPr>
            <a:xfrm>
              <a:off x="6421315" y="6573822"/>
              <a:ext cx="687814" cy="685800"/>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16388"/>
              <a:endParaRPr lang="en-US" sz="1600" dirty="0">
                <a:solidFill>
                  <a:srgbClr val="FFFFFF"/>
                </a:solidFill>
              </a:endParaRPr>
            </a:p>
          </p:txBody>
        </p:sp>
        <p:pic>
          <p:nvPicPr>
            <p:cNvPr id="7" name="Picture 6" descr="sales and discounts.em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03842" y="6699546"/>
              <a:ext cx="322760" cy="434351"/>
            </a:xfrm>
            <a:prstGeom prst="rect">
              <a:avLst/>
            </a:prstGeom>
            <a:solidFill>
              <a:schemeClr val="accent1"/>
            </a:solidFill>
          </p:spPr>
        </p:pic>
        <p:sp>
          <p:nvSpPr>
            <p:cNvPr id="8" name="Oval 7"/>
            <p:cNvSpPr/>
            <p:nvPr/>
          </p:nvSpPr>
          <p:spPr>
            <a:xfrm>
              <a:off x="8683692" y="6573821"/>
              <a:ext cx="687814" cy="685800"/>
            </a:xfrm>
            <a:prstGeom prst="ellipse">
              <a:avLst/>
            </a:prstGeom>
            <a:solidFill>
              <a:srgbClr val="8DC63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16388"/>
              <a:endParaRPr lang="en-US" sz="1600" dirty="0">
                <a:solidFill>
                  <a:srgbClr val="FFFFFF"/>
                </a:solidFill>
              </a:endParaRPr>
            </a:p>
          </p:txBody>
        </p:sp>
        <p:pic>
          <p:nvPicPr>
            <p:cNvPr id="9" name="Picture 8" descr="tag.emf"/>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842038" y="6731703"/>
              <a:ext cx="371123" cy="370036"/>
            </a:xfrm>
            <a:prstGeom prst="rect">
              <a:avLst/>
            </a:prstGeom>
            <a:solidFill>
              <a:srgbClr val="8DC63F"/>
            </a:solidFill>
          </p:spPr>
        </p:pic>
        <p:sp>
          <p:nvSpPr>
            <p:cNvPr id="10" name="Oval 9"/>
            <p:cNvSpPr/>
            <p:nvPr/>
          </p:nvSpPr>
          <p:spPr>
            <a:xfrm>
              <a:off x="7616892" y="6573822"/>
              <a:ext cx="687814" cy="685800"/>
            </a:xfrm>
            <a:prstGeom prst="ellipse">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16388"/>
              <a:endParaRPr lang="en-US" sz="1600" dirty="0">
                <a:solidFill>
                  <a:srgbClr val="FFFFFF"/>
                </a:solidFill>
              </a:endParaRPr>
            </a:p>
          </p:txBody>
        </p:sp>
        <p:pic>
          <p:nvPicPr>
            <p:cNvPr id="11" name="Picture 10" descr="brand lift.emf"/>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26586" y="6709345"/>
              <a:ext cx="268426" cy="414754"/>
            </a:xfrm>
            <a:prstGeom prst="rect">
              <a:avLst/>
            </a:prstGeom>
            <a:solidFill>
              <a:schemeClr val="accent2"/>
            </a:solidFill>
          </p:spPr>
        </p:pic>
        <p:sp>
          <p:nvSpPr>
            <p:cNvPr id="12" name="Oval 11"/>
            <p:cNvSpPr/>
            <p:nvPr/>
          </p:nvSpPr>
          <p:spPr>
            <a:xfrm>
              <a:off x="5216592" y="6579344"/>
              <a:ext cx="685800" cy="685800"/>
            </a:xfrm>
            <a:prstGeom prst="ellipse">
              <a:avLst/>
            </a:prstGeom>
            <a:solidFill>
              <a:schemeClr val="accent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3" name="Picture 12" descr="GenericReport.emf"/>
            <p:cNvPicPr>
              <a:picLocks noChangeAspect="1"/>
            </p:cNvPicPr>
            <p:nvPr/>
          </p:nvPicPr>
          <p:blipFill>
            <a:blip r:embed="rId6" cstate="print"/>
            <a:stretch>
              <a:fillRect/>
            </a:stretch>
          </p:blipFill>
          <p:spPr>
            <a:xfrm>
              <a:off x="5391710" y="6727358"/>
              <a:ext cx="335565" cy="389771"/>
            </a:xfrm>
            <a:prstGeom prst="rect">
              <a:avLst/>
            </a:prstGeom>
            <a:solidFill>
              <a:schemeClr val="accent5"/>
            </a:solidFill>
          </p:spPr>
        </p:pic>
        <p:sp>
          <p:nvSpPr>
            <p:cNvPr id="14" name="Oval 13"/>
            <p:cNvSpPr/>
            <p:nvPr/>
          </p:nvSpPr>
          <p:spPr>
            <a:xfrm>
              <a:off x="2350827" y="8418433"/>
              <a:ext cx="612648" cy="60634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5" name="Picture 14" descr="beef.emf"/>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440735" y="8600550"/>
              <a:ext cx="436795" cy="231719"/>
            </a:xfrm>
            <a:prstGeom prst="rect">
              <a:avLst/>
            </a:prstGeom>
          </p:spPr>
        </p:pic>
        <p:sp>
          <p:nvSpPr>
            <p:cNvPr id="16" name="Oval 15"/>
            <p:cNvSpPr/>
            <p:nvPr/>
          </p:nvSpPr>
          <p:spPr>
            <a:xfrm>
              <a:off x="2364737" y="10024242"/>
              <a:ext cx="614632" cy="603616"/>
            </a:xfrm>
            <a:prstGeom prst="ellipse">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7" name="Picture 16" descr="pork.emf"/>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445681" y="10139745"/>
              <a:ext cx="452899" cy="308683"/>
            </a:xfrm>
            <a:prstGeom prst="rect">
              <a:avLst/>
            </a:prstGeom>
            <a:solidFill>
              <a:srgbClr val="8DC63F"/>
            </a:solidFill>
          </p:spPr>
        </p:pic>
        <p:sp>
          <p:nvSpPr>
            <p:cNvPr id="18" name="Oval 17"/>
            <p:cNvSpPr/>
            <p:nvPr/>
          </p:nvSpPr>
          <p:spPr>
            <a:xfrm>
              <a:off x="2359092" y="9218533"/>
              <a:ext cx="614632" cy="60361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9" name="Picture 18" descr="chicken.emf"/>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482512" y="9347245"/>
              <a:ext cx="387439" cy="371129"/>
            </a:xfrm>
            <a:prstGeom prst="rect">
              <a:avLst/>
            </a:prstGeom>
          </p:spPr>
        </p:pic>
        <p:sp>
          <p:nvSpPr>
            <p:cNvPr id="20" name="Oval 19"/>
            <p:cNvSpPr/>
            <p:nvPr/>
          </p:nvSpPr>
          <p:spPr>
            <a:xfrm>
              <a:off x="2359092" y="10780633"/>
              <a:ext cx="612648" cy="60350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
          <p:nvSpPr>
            <p:cNvPr id="21" name="Rectangle 20"/>
            <p:cNvSpPr/>
            <p:nvPr/>
          </p:nvSpPr>
          <p:spPr>
            <a:xfrm>
              <a:off x="2529445" y="10919255"/>
              <a:ext cx="283922" cy="341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ounded Rectangle 21"/>
            <p:cNvSpPr/>
            <p:nvPr/>
          </p:nvSpPr>
          <p:spPr>
            <a:xfrm>
              <a:off x="2557837" y="10947702"/>
              <a:ext cx="227137" cy="284469"/>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Oval 22"/>
            <p:cNvSpPr/>
            <p:nvPr/>
          </p:nvSpPr>
          <p:spPr>
            <a:xfrm>
              <a:off x="9697650" y="6601118"/>
              <a:ext cx="685800" cy="685800"/>
            </a:xfrm>
            <a:prstGeom prst="ellipse">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24" name="Picture 23" descr="vegetables.emf"/>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9824696" y="6762807"/>
              <a:ext cx="431709" cy="362422"/>
            </a:xfrm>
            <a:prstGeom prst="rect">
              <a:avLst/>
            </a:prstGeom>
            <a:solidFill>
              <a:schemeClr val="accent4"/>
            </a:solidFill>
            <a:ln>
              <a:noFill/>
            </a:ln>
          </p:spPr>
        </p:pic>
      </p:grpSp>
      <p:sp>
        <p:nvSpPr>
          <p:cNvPr id="26" name="Rectangle 25"/>
          <p:cNvSpPr/>
          <p:nvPr/>
        </p:nvSpPr>
        <p:spPr>
          <a:xfrm>
            <a:off x="944953" y="2420200"/>
            <a:ext cx="381000" cy="571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100" b="1" dirty="0">
                <a:solidFill>
                  <a:srgbClr val="FFFFFF"/>
                </a:solidFill>
              </a:rPr>
              <a:t>BEEF</a:t>
            </a:r>
          </a:p>
        </p:txBody>
      </p:sp>
      <p:sp>
        <p:nvSpPr>
          <p:cNvPr id="27" name="Rectangle 26"/>
          <p:cNvSpPr/>
          <p:nvPr/>
        </p:nvSpPr>
        <p:spPr>
          <a:xfrm>
            <a:off x="944953" y="3028196"/>
            <a:ext cx="381000" cy="571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100" b="1" dirty="0">
                <a:solidFill>
                  <a:srgbClr val="FFFFFF"/>
                </a:solidFill>
              </a:rPr>
              <a:t>CHICKEN</a:t>
            </a:r>
          </a:p>
        </p:txBody>
      </p:sp>
      <p:sp>
        <p:nvSpPr>
          <p:cNvPr id="28" name="Rectangle 27"/>
          <p:cNvSpPr/>
          <p:nvPr/>
        </p:nvSpPr>
        <p:spPr>
          <a:xfrm>
            <a:off x="944953" y="3633551"/>
            <a:ext cx="381000" cy="571500"/>
          </a:xfrm>
          <a:prstGeom prst="rect">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100" b="1" dirty="0">
                <a:solidFill>
                  <a:srgbClr val="FFFFFF"/>
                </a:solidFill>
              </a:rPr>
              <a:t>PORK</a:t>
            </a:r>
          </a:p>
        </p:txBody>
      </p:sp>
      <p:sp>
        <p:nvSpPr>
          <p:cNvPr id="29" name="Rectangle 28"/>
          <p:cNvSpPr/>
          <p:nvPr/>
        </p:nvSpPr>
        <p:spPr>
          <a:xfrm>
            <a:off x="944953" y="4222136"/>
            <a:ext cx="381000" cy="5486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b="1" dirty="0">
                <a:solidFill>
                  <a:srgbClr val="FFFFFF"/>
                </a:solidFill>
              </a:rPr>
              <a:t>TURKEY</a:t>
            </a:r>
          </a:p>
        </p:txBody>
      </p:sp>
      <p:sp>
        <p:nvSpPr>
          <p:cNvPr id="30" name="Down Arrow 29"/>
          <p:cNvSpPr/>
          <p:nvPr/>
        </p:nvSpPr>
        <p:spPr>
          <a:xfrm>
            <a:off x="3281352" y="251460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Down Arrow 30"/>
          <p:cNvSpPr/>
          <p:nvPr/>
        </p:nvSpPr>
        <p:spPr>
          <a:xfrm rot="10800000">
            <a:off x="6815197" y="2519535"/>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Down Arrow 31"/>
          <p:cNvSpPr/>
          <p:nvPr/>
        </p:nvSpPr>
        <p:spPr>
          <a:xfrm>
            <a:off x="4527637" y="251460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Down Arrow 32"/>
          <p:cNvSpPr/>
          <p:nvPr/>
        </p:nvSpPr>
        <p:spPr>
          <a:xfrm>
            <a:off x="5731852" y="251460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Down Arrow 33"/>
          <p:cNvSpPr/>
          <p:nvPr/>
        </p:nvSpPr>
        <p:spPr>
          <a:xfrm>
            <a:off x="3281352" y="280035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Down Arrow 34"/>
          <p:cNvSpPr/>
          <p:nvPr/>
        </p:nvSpPr>
        <p:spPr>
          <a:xfrm>
            <a:off x="4527637" y="280035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Down Arrow 35"/>
          <p:cNvSpPr/>
          <p:nvPr/>
        </p:nvSpPr>
        <p:spPr>
          <a:xfrm>
            <a:off x="5731852" y="280035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Down Arrow 36"/>
          <p:cNvSpPr/>
          <p:nvPr/>
        </p:nvSpPr>
        <p:spPr>
          <a:xfrm>
            <a:off x="5731852" y="3086101"/>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Down Arrow 37"/>
          <p:cNvSpPr/>
          <p:nvPr/>
        </p:nvSpPr>
        <p:spPr>
          <a:xfrm>
            <a:off x="5731852" y="3371851"/>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Down Arrow 38"/>
          <p:cNvSpPr/>
          <p:nvPr/>
        </p:nvSpPr>
        <p:spPr>
          <a:xfrm>
            <a:off x="4527637" y="3400425"/>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Down Arrow 39"/>
          <p:cNvSpPr/>
          <p:nvPr/>
        </p:nvSpPr>
        <p:spPr>
          <a:xfrm>
            <a:off x="3281352" y="3114675"/>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Down Arrow 40"/>
          <p:cNvSpPr/>
          <p:nvPr/>
        </p:nvSpPr>
        <p:spPr>
          <a:xfrm>
            <a:off x="3281352" y="337185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Down Arrow 41"/>
          <p:cNvSpPr/>
          <p:nvPr/>
        </p:nvSpPr>
        <p:spPr>
          <a:xfrm>
            <a:off x="3281352" y="371475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Down Arrow 42"/>
          <p:cNvSpPr/>
          <p:nvPr/>
        </p:nvSpPr>
        <p:spPr>
          <a:xfrm>
            <a:off x="3281352" y="400050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Down Arrow 43"/>
          <p:cNvSpPr/>
          <p:nvPr/>
        </p:nvSpPr>
        <p:spPr>
          <a:xfrm>
            <a:off x="4527637" y="371475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Down Arrow 44"/>
          <p:cNvSpPr/>
          <p:nvPr/>
        </p:nvSpPr>
        <p:spPr>
          <a:xfrm>
            <a:off x="4527637" y="4029075"/>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Down Arrow 45"/>
          <p:cNvSpPr/>
          <p:nvPr/>
        </p:nvSpPr>
        <p:spPr>
          <a:xfrm>
            <a:off x="4527637" y="4388967"/>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Down Arrow 46"/>
          <p:cNvSpPr/>
          <p:nvPr/>
        </p:nvSpPr>
        <p:spPr>
          <a:xfrm>
            <a:off x="5731852" y="440055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Down Arrow 47"/>
          <p:cNvSpPr/>
          <p:nvPr/>
        </p:nvSpPr>
        <p:spPr>
          <a:xfrm rot="10800000">
            <a:off x="6815198" y="2779917"/>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Down Arrow 48"/>
          <p:cNvSpPr/>
          <p:nvPr/>
        </p:nvSpPr>
        <p:spPr>
          <a:xfrm rot="10800000">
            <a:off x="6815198" y="3086100"/>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Down Arrow 49"/>
          <p:cNvSpPr/>
          <p:nvPr/>
        </p:nvSpPr>
        <p:spPr>
          <a:xfrm rot="10800000">
            <a:off x="6815198" y="3343276"/>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Down Arrow 50"/>
          <p:cNvSpPr/>
          <p:nvPr/>
        </p:nvSpPr>
        <p:spPr>
          <a:xfrm rot="10800000">
            <a:off x="6815198" y="3691490"/>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Down Arrow 51"/>
          <p:cNvSpPr/>
          <p:nvPr/>
        </p:nvSpPr>
        <p:spPr>
          <a:xfrm rot="10800000">
            <a:off x="6815198" y="3998368"/>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Down Arrow 52"/>
          <p:cNvSpPr/>
          <p:nvPr/>
        </p:nvSpPr>
        <p:spPr>
          <a:xfrm rot="10800000">
            <a:off x="5731853" y="4000500"/>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Down Arrow 53"/>
          <p:cNvSpPr/>
          <p:nvPr/>
        </p:nvSpPr>
        <p:spPr>
          <a:xfrm rot="10800000">
            <a:off x="4527638" y="3114675"/>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Down Arrow 54"/>
          <p:cNvSpPr/>
          <p:nvPr/>
        </p:nvSpPr>
        <p:spPr>
          <a:xfrm rot="10800000">
            <a:off x="5731853" y="3714750"/>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Down Arrow 55"/>
          <p:cNvSpPr/>
          <p:nvPr/>
        </p:nvSpPr>
        <p:spPr>
          <a:xfrm rot="10800000">
            <a:off x="6815198" y="4388967"/>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Down Arrow 56"/>
          <p:cNvSpPr/>
          <p:nvPr/>
        </p:nvSpPr>
        <p:spPr>
          <a:xfrm>
            <a:off x="7839144" y="280160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Down Arrow 57"/>
          <p:cNvSpPr/>
          <p:nvPr/>
        </p:nvSpPr>
        <p:spPr>
          <a:xfrm>
            <a:off x="7839144" y="251460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Down Arrow 58"/>
          <p:cNvSpPr/>
          <p:nvPr/>
        </p:nvSpPr>
        <p:spPr>
          <a:xfrm>
            <a:off x="7839144" y="3093208"/>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0" name="Down Arrow 59"/>
          <p:cNvSpPr/>
          <p:nvPr/>
        </p:nvSpPr>
        <p:spPr>
          <a:xfrm>
            <a:off x="7839144" y="3714750"/>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1" name="Down Arrow 60"/>
          <p:cNvSpPr/>
          <p:nvPr/>
        </p:nvSpPr>
        <p:spPr>
          <a:xfrm>
            <a:off x="7839144" y="4021627"/>
            <a:ext cx="219096" cy="20002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Down Arrow 61"/>
          <p:cNvSpPr/>
          <p:nvPr/>
        </p:nvSpPr>
        <p:spPr>
          <a:xfrm rot="10800000">
            <a:off x="7839145" y="4401799"/>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Down Arrow 62"/>
          <p:cNvSpPr/>
          <p:nvPr/>
        </p:nvSpPr>
        <p:spPr>
          <a:xfrm rot="10800000">
            <a:off x="7839145" y="3344526"/>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4" name="Down Arrow 63"/>
          <p:cNvSpPr/>
          <p:nvPr/>
        </p:nvSpPr>
        <p:spPr>
          <a:xfrm flipV="1">
            <a:off x="3276600" y="4400550"/>
            <a:ext cx="219096" cy="2000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65" name="Straight Arrow Connector 64"/>
          <p:cNvCxnSpPr>
            <a:endCxn id="66" idx="1"/>
          </p:cNvCxnSpPr>
          <p:nvPr/>
        </p:nvCxnSpPr>
        <p:spPr>
          <a:xfrm>
            <a:off x="7162800" y="2400300"/>
            <a:ext cx="990600" cy="488243"/>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8153400" y="2519535"/>
            <a:ext cx="990600" cy="738015"/>
          </a:xfrm>
          <a:prstGeom prst="rect">
            <a:avLst/>
          </a:prstGeom>
          <a:solidFill>
            <a:schemeClr val="bg1"/>
          </a:solidFill>
          <a:ln w="952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00000"/>
                </a:solidFill>
              </a:rPr>
              <a:t>Products on promotion are more expensive</a:t>
            </a:r>
          </a:p>
        </p:txBody>
      </p:sp>
      <p:sp>
        <p:nvSpPr>
          <p:cNvPr id="67" name="Rectangle 66"/>
          <p:cNvSpPr/>
          <p:nvPr/>
        </p:nvSpPr>
        <p:spPr>
          <a:xfrm>
            <a:off x="609600" y="1371600"/>
            <a:ext cx="1600200" cy="742950"/>
          </a:xfrm>
          <a:prstGeom prst="rect">
            <a:avLst/>
          </a:prstGeom>
          <a:solidFill>
            <a:schemeClr val="bg1"/>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rPr>
              <a:t>Fewer Promotions;</a:t>
            </a:r>
          </a:p>
        </p:txBody>
      </p:sp>
      <p:cxnSp>
        <p:nvCxnSpPr>
          <p:cNvPr id="68" name="Straight Arrow Connector 67"/>
          <p:cNvCxnSpPr>
            <a:endCxn id="69" idx="0"/>
          </p:cNvCxnSpPr>
          <p:nvPr/>
        </p:nvCxnSpPr>
        <p:spPr>
          <a:xfrm>
            <a:off x="6248400" y="2286000"/>
            <a:ext cx="2400300" cy="1485899"/>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8153400" y="3771899"/>
            <a:ext cx="990600" cy="629899"/>
          </a:xfrm>
          <a:prstGeom prst="rect">
            <a:avLst/>
          </a:prstGeom>
          <a:solidFill>
            <a:schemeClr val="bg1"/>
          </a:solid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00000"/>
                </a:solidFill>
              </a:rPr>
              <a:t>Promotions are less effective </a:t>
            </a:r>
          </a:p>
        </p:txBody>
      </p:sp>
      <p:sp>
        <p:nvSpPr>
          <p:cNvPr id="70" name="Title 11"/>
          <p:cNvSpPr txBox="1">
            <a:spLocks/>
          </p:cNvSpPr>
          <p:nvPr/>
        </p:nvSpPr>
        <p:spPr>
          <a:xfrm>
            <a:off x="594360" y="644657"/>
            <a:ext cx="8166672" cy="428625"/>
          </a:xfrm>
          <a:prstGeom prst="rect">
            <a:avLst/>
          </a:prstGeom>
        </p:spPr>
        <p:txBody>
          <a:bodyPr vert="horz" lIns="91440" tIns="182880" rIns="91440" bIns="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100" normalizeH="0" baseline="0" noProof="0" dirty="0" smtClean="0">
                <a:ln>
                  <a:noFill/>
                </a:ln>
                <a:solidFill>
                  <a:schemeClr val="tx1"/>
                </a:solidFill>
                <a:effectLst/>
                <a:uLnTx/>
                <a:uFillTx/>
                <a:latin typeface="+mj-lt"/>
                <a:ea typeface="+mj-ea"/>
                <a:cs typeface="+mj-cs"/>
              </a:rPr>
              <a:t>REDUCED TRADE ACTIVITY CONTRIBUTES TO VOLUME LOSS AND ADDITIONAL CHALLENGES FOR MEAT</a:t>
            </a:r>
            <a:endParaRPr kumimoji="0" lang="en-US" sz="1400" b="0" i="0" u="none" strike="noStrike" kern="1200" cap="none" spc="10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67"/>
                                        </p:tgtEl>
                                      </p:cBhvr>
                                    </p:animEffect>
                                    <p:set>
                                      <p:cBhvr>
                                        <p:cTn id="11" dur="1" fill="hold">
                                          <p:stCondLst>
                                            <p:cond delay="499"/>
                                          </p:stCondLst>
                                        </p:cTn>
                                        <p:tgtEl>
                                          <p:spTgt spid="67"/>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6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69"/>
                                        </p:tgtEl>
                                      </p:cBhvr>
                                    </p:animEffect>
                                    <p:set>
                                      <p:cBhvr>
                                        <p:cTn id="20" dur="1" fill="hold">
                                          <p:stCondLst>
                                            <p:cond delay="499"/>
                                          </p:stCondLst>
                                        </p:cTn>
                                        <p:tgtEl>
                                          <p:spTgt spid="69"/>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68"/>
                                        </p:tgtEl>
                                      </p:cBhvr>
                                    </p:animEffect>
                                    <p:set>
                                      <p:cBhvr>
                                        <p:cTn id="23" dur="1" fill="hold">
                                          <p:stCondLst>
                                            <p:cond delay="499"/>
                                          </p:stCondLst>
                                        </p:cTn>
                                        <p:tgtEl>
                                          <p:spTgt spid="68"/>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7" grpId="1" animBg="1"/>
      <p:bldP spid="69" grpId="0" animBg="1"/>
      <p:bldP spid="6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78000"/>
            <a:extLst>
              <a:ext uri="{BEBA8EAE-BF5A-486C-A8C5-ECC9F3942E4B}">
                <a14:imgProps xmlns="" xmlns:a14="http://schemas.microsoft.com/office/drawing/2010/main">
                  <a14:imgLayer r:embed="rId4">
                    <a14:imgEffect>
                      <a14:brightnessContrast bright="10000" contrast="1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6082" name="Picture 2" descr="http://www.campsroadfarm.com/wp-content/uploads/2014/05/chicken-and-egg-csa-camps-road-farm-7957.jpg"/>
          <p:cNvPicPr>
            <a:picLocks noChangeAspect="1" noChangeArrowheads="1"/>
          </p:cNvPicPr>
          <p:nvPr/>
        </p:nvPicPr>
        <p:blipFill>
          <a:blip r:embed="rId5" cstate="print">
            <a:lum bright="40000" contrast="-40000"/>
          </a:blip>
          <a:srcRect/>
          <a:stretch>
            <a:fillRect/>
          </a:stretch>
        </p:blipFill>
        <p:spPr bwMode="auto">
          <a:xfrm>
            <a:off x="0" y="0"/>
            <a:ext cx="9144000" cy="5143500"/>
          </a:xfrm>
          <a:prstGeom prst="rect">
            <a:avLst/>
          </a:prstGeom>
          <a:noFill/>
        </p:spPr>
      </p:pic>
      <p:pic>
        <p:nvPicPr>
          <p:cNvPr id="2050" name="Picture 2" descr="https://www.parentmap.com/c/51b0d6be/images/stories/Rotators_Verts_2012/0312_chickensgirl_rotator.jpg"/>
          <p:cNvPicPr>
            <a:picLocks noChangeAspect="1" noChangeArrowheads="1"/>
          </p:cNvPicPr>
          <p:nvPr/>
        </p:nvPicPr>
        <p:blipFill>
          <a:blip r:embed="rId6" cstate="print">
            <a:lum bright="30000" contrast="-40000"/>
          </a:blip>
          <a:srcRect/>
          <a:stretch>
            <a:fillRect/>
          </a:stretch>
        </p:blipFill>
        <p:spPr bwMode="auto">
          <a:xfrm>
            <a:off x="-86354" y="0"/>
            <a:ext cx="9230354" cy="5166098"/>
          </a:xfrm>
          <a:prstGeom prst="rect">
            <a:avLst/>
          </a:prstGeom>
          <a:noFill/>
        </p:spPr>
      </p:pic>
      <p:sp>
        <p:nvSpPr>
          <p:cNvPr id="3" name="TextBox 2"/>
          <p:cNvSpPr txBox="1"/>
          <p:nvPr/>
        </p:nvSpPr>
        <p:spPr>
          <a:xfrm>
            <a:off x="309621" y="871813"/>
            <a:ext cx="4343635" cy="1323439"/>
          </a:xfrm>
          <a:prstGeom prst="rect">
            <a:avLst/>
          </a:prstGeom>
          <a:noFill/>
        </p:spPr>
        <p:txBody>
          <a:bodyPr wrap="square" rtlCol="0">
            <a:spAutoFit/>
          </a:bodyPr>
          <a:lstStyle/>
          <a:p>
            <a:pPr algn="ctr"/>
            <a:r>
              <a:rPr lang="en-US" sz="4000" b="1" dirty="0" smtClean="0"/>
              <a:t>“Better for You” products</a:t>
            </a:r>
            <a:r>
              <a:rPr lang="en-US" sz="4000" dirty="0" smtClean="0"/>
              <a:t>…</a:t>
            </a:r>
            <a:endParaRPr lang="en-US" sz="4000" dirty="0"/>
          </a:p>
        </p:txBody>
      </p:sp>
      <p:grpSp>
        <p:nvGrpSpPr>
          <p:cNvPr id="2" name="Group 5"/>
          <p:cNvGrpSpPr/>
          <p:nvPr/>
        </p:nvGrpSpPr>
        <p:grpSpPr>
          <a:xfrm>
            <a:off x="4118379" y="786858"/>
            <a:ext cx="4785378" cy="2986279"/>
            <a:chOff x="3420930" y="2061179"/>
            <a:chExt cx="4785378" cy="3981706"/>
          </a:xfrm>
        </p:grpSpPr>
        <p:sp>
          <p:nvSpPr>
            <p:cNvPr id="9" name="TextBox 8"/>
            <p:cNvSpPr txBox="1"/>
            <p:nvPr/>
          </p:nvSpPr>
          <p:spPr>
            <a:xfrm>
              <a:off x="4450900" y="4685461"/>
              <a:ext cx="2436886" cy="779700"/>
            </a:xfrm>
            <a:prstGeom prst="rect">
              <a:avLst/>
            </a:prstGeom>
            <a:noFill/>
          </p:spPr>
          <p:txBody>
            <a:bodyPr wrap="none" rtlCol="0">
              <a:spAutoFit/>
            </a:bodyPr>
            <a:lstStyle/>
            <a:p>
              <a:r>
                <a:rPr lang="en-US" sz="3200" b="1" dirty="0" smtClean="0">
                  <a:solidFill>
                    <a:schemeClr val="accent4">
                      <a:alpha val="60000"/>
                    </a:schemeClr>
                  </a:solidFill>
                </a:rPr>
                <a:t>Sustainable</a:t>
              </a:r>
              <a:endParaRPr lang="en-US" sz="3200" b="1" dirty="0">
                <a:solidFill>
                  <a:schemeClr val="accent4">
                    <a:alpha val="60000"/>
                  </a:schemeClr>
                </a:solidFill>
              </a:endParaRPr>
            </a:p>
          </p:txBody>
        </p:sp>
        <p:sp>
          <p:nvSpPr>
            <p:cNvPr id="11" name="TextBox 10"/>
            <p:cNvSpPr txBox="1"/>
            <p:nvPr/>
          </p:nvSpPr>
          <p:spPr>
            <a:xfrm>
              <a:off x="3627169" y="3190216"/>
              <a:ext cx="2280817" cy="1025921"/>
            </a:xfrm>
            <a:prstGeom prst="rect">
              <a:avLst/>
            </a:prstGeom>
            <a:noFill/>
          </p:spPr>
          <p:txBody>
            <a:bodyPr wrap="none" rtlCol="0">
              <a:spAutoFit/>
            </a:bodyPr>
            <a:lstStyle/>
            <a:p>
              <a:r>
                <a:rPr lang="en-US" sz="4400" b="1" dirty="0">
                  <a:solidFill>
                    <a:schemeClr val="accent6">
                      <a:lumMod val="50000"/>
                    </a:schemeClr>
                  </a:solidFill>
                </a:rPr>
                <a:t>Organic</a:t>
              </a:r>
              <a:endParaRPr lang="en-US" sz="3200" b="1" dirty="0">
                <a:solidFill>
                  <a:schemeClr val="accent6">
                    <a:lumMod val="50000"/>
                  </a:schemeClr>
                </a:solidFill>
              </a:endParaRPr>
            </a:p>
          </p:txBody>
        </p:sp>
        <p:sp>
          <p:nvSpPr>
            <p:cNvPr id="12" name="TextBox 11"/>
            <p:cNvSpPr txBox="1"/>
            <p:nvPr/>
          </p:nvSpPr>
          <p:spPr>
            <a:xfrm>
              <a:off x="5872015" y="2061179"/>
              <a:ext cx="2334293" cy="779700"/>
            </a:xfrm>
            <a:prstGeom prst="rect">
              <a:avLst/>
            </a:prstGeom>
            <a:noFill/>
          </p:spPr>
          <p:txBody>
            <a:bodyPr wrap="none" rtlCol="0">
              <a:spAutoFit/>
            </a:bodyPr>
            <a:lstStyle/>
            <a:p>
              <a:r>
                <a:rPr lang="en-US" sz="3200" b="1" dirty="0" smtClean="0">
                  <a:solidFill>
                    <a:schemeClr val="accent3">
                      <a:alpha val="60000"/>
                    </a:schemeClr>
                  </a:solidFill>
                </a:rPr>
                <a:t>Free Range</a:t>
              </a:r>
              <a:endParaRPr lang="en-US" sz="3600" b="1" dirty="0">
                <a:solidFill>
                  <a:schemeClr val="accent3">
                    <a:alpha val="60000"/>
                  </a:schemeClr>
                </a:solidFill>
              </a:endParaRPr>
            </a:p>
          </p:txBody>
        </p:sp>
        <p:sp>
          <p:nvSpPr>
            <p:cNvPr id="13" name="TextBox 12"/>
            <p:cNvSpPr txBox="1"/>
            <p:nvPr/>
          </p:nvSpPr>
          <p:spPr>
            <a:xfrm flipH="1">
              <a:off x="4993796" y="5345258"/>
              <a:ext cx="1891865" cy="697627"/>
            </a:xfrm>
            <a:prstGeom prst="rect">
              <a:avLst/>
            </a:prstGeom>
            <a:noFill/>
          </p:spPr>
          <p:txBody>
            <a:bodyPr wrap="none" rtlCol="0">
              <a:spAutoFit/>
            </a:bodyPr>
            <a:lstStyle/>
            <a:p>
              <a:r>
                <a:rPr lang="en-US" sz="2800" b="1" dirty="0" smtClean="0">
                  <a:solidFill>
                    <a:schemeClr val="accent1">
                      <a:lumMod val="50000"/>
                    </a:schemeClr>
                  </a:solidFill>
                </a:rPr>
                <a:t>Non-GMO</a:t>
              </a:r>
              <a:endParaRPr lang="en-US" sz="2800" b="1" dirty="0">
                <a:solidFill>
                  <a:schemeClr val="accent1">
                    <a:lumMod val="50000"/>
                  </a:schemeClr>
                </a:solidFill>
              </a:endParaRPr>
            </a:p>
          </p:txBody>
        </p:sp>
        <p:sp>
          <p:nvSpPr>
            <p:cNvPr id="14" name="TextBox 13"/>
            <p:cNvSpPr txBox="1"/>
            <p:nvPr/>
          </p:nvSpPr>
          <p:spPr>
            <a:xfrm>
              <a:off x="4593608" y="2710287"/>
              <a:ext cx="2587375" cy="1311386"/>
            </a:xfrm>
            <a:prstGeom prst="rect">
              <a:avLst/>
            </a:prstGeom>
            <a:noFill/>
          </p:spPr>
          <p:txBody>
            <a:bodyPr wrap="none" rtlCol="0">
              <a:spAutoFit/>
            </a:bodyPr>
            <a:lstStyle/>
            <a:p>
              <a:pPr>
                <a:lnSpc>
                  <a:spcPct val="80000"/>
                </a:lnSpc>
              </a:pPr>
              <a:r>
                <a:rPr lang="en-US" sz="3600" b="1" dirty="0" smtClean="0">
                  <a:solidFill>
                    <a:schemeClr val="accent5">
                      <a:lumMod val="75000"/>
                    </a:schemeClr>
                  </a:solidFill>
                </a:rPr>
                <a:t>Antibiotic</a:t>
              </a:r>
              <a:r>
                <a:rPr lang="en-US" sz="3200" b="1" dirty="0" smtClean="0">
                  <a:solidFill>
                    <a:schemeClr val="accent5">
                      <a:lumMod val="75000"/>
                    </a:schemeClr>
                  </a:solidFill>
                </a:rPr>
                <a:t/>
              </a:r>
              <a:br>
                <a:rPr lang="en-US" sz="3200" b="1" dirty="0" smtClean="0">
                  <a:solidFill>
                    <a:schemeClr val="accent5">
                      <a:lumMod val="75000"/>
                    </a:schemeClr>
                  </a:solidFill>
                </a:rPr>
              </a:br>
              <a:r>
                <a:rPr lang="en-US" sz="3200" b="1" dirty="0" smtClean="0">
                  <a:solidFill>
                    <a:schemeClr val="accent5">
                      <a:lumMod val="75000"/>
                    </a:schemeClr>
                  </a:solidFill>
                </a:rPr>
                <a:t>             </a:t>
              </a:r>
              <a:r>
                <a:rPr lang="en-US" sz="3600" b="1" dirty="0" smtClean="0">
                  <a:solidFill>
                    <a:schemeClr val="accent5">
                      <a:lumMod val="75000"/>
                    </a:schemeClr>
                  </a:solidFill>
                </a:rPr>
                <a:t>Free</a:t>
              </a:r>
              <a:endParaRPr lang="en-US" sz="3600" b="1" dirty="0">
                <a:solidFill>
                  <a:schemeClr val="accent5">
                    <a:lumMod val="75000"/>
                  </a:schemeClr>
                </a:solidFill>
              </a:endParaRPr>
            </a:p>
          </p:txBody>
        </p:sp>
        <p:sp>
          <p:nvSpPr>
            <p:cNvPr id="15" name="TextBox 14"/>
            <p:cNvSpPr txBox="1"/>
            <p:nvPr/>
          </p:nvSpPr>
          <p:spPr>
            <a:xfrm>
              <a:off x="4993796" y="3950543"/>
              <a:ext cx="2021707" cy="943848"/>
            </a:xfrm>
            <a:prstGeom prst="rect">
              <a:avLst/>
            </a:prstGeom>
            <a:noFill/>
          </p:spPr>
          <p:txBody>
            <a:bodyPr wrap="none" rtlCol="0">
              <a:spAutoFit/>
            </a:bodyPr>
            <a:lstStyle/>
            <a:p>
              <a:r>
                <a:rPr lang="en-US" sz="4000" b="1" dirty="0" smtClean="0">
                  <a:solidFill>
                    <a:schemeClr val="tx1">
                      <a:alpha val="60000"/>
                    </a:schemeClr>
                  </a:solidFill>
                </a:rPr>
                <a:t>Natural</a:t>
              </a:r>
              <a:endParaRPr lang="en-US" sz="3600" b="1" dirty="0">
                <a:solidFill>
                  <a:schemeClr val="tx1">
                    <a:alpha val="60000"/>
                  </a:schemeClr>
                </a:solidFill>
              </a:endParaRPr>
            </a:p>
          </p:txBody>
        </p:sp>
        <p:sp>
          <p:nvSpPr>
            <p:cNvPr id="21" name="TextBox 20"/>
            <p:cNvSpPr txBox="1"/>
            <p:nvPr/>
          </p:nvSpPr>
          <p:spPr>
            <a:xfrm>
              <a:off x="3420930" y="4119258"/>
              <a:ext cx="1196161" cy="779700"/>
            </a:xfrm>
            <a:prstGeom prst="rect">
              <a:avLst/>
            </a:prstGeom>
            <a:noFill/>
          </p:spPr>
          <p:txBody>
            <a:bodyPr wrap="none" rtlCol="0">
              <a:spAutoFit/>
            </a:bodyPr>
            <a:lstStyle/>
            <a:p>
              <a:r>
                <a:rPr lang="en-US" sz="3200" b="1" dirty="0" smtClean="0">
                  <a:solidFill>
                    <a:schemeClr val="tx2">
                      <a:lumMod val="75000"/>
                    </a:schemeClr>
                  </a:solidFill>
                </a:rPr>
                <a:t>Local</a:t>
              </a:r>
              <a:endParaRPr lang="en-US" sz="2800" b="1" dirty="0">
                <a:solidFill>
                  <a:schemeClr val="tx2">
                    <a:lumMod val="75000"/>
                  </a:schemeClr>
                </a:solidFill>
              </a:endParaRPr>
            </a:p>
          </p:txBody>
        </p:sp>
      </p:grpSp>
      <p:sp>
        <p:nvSpPr>
          <p:cNvPr id="16" name="Title 1"/>
          <p:cNvSpPr txBox="1">
            <a:spLocks/>
          </p:cNvSpPr>
          <p:nvPr/>
        </p:nvSpPr>
        <p:spPr>
          <a:xfrm>
            <a:off x="345978" y="308610"/>
            <a:ext cx="7772400" cy="342900"/>
          </a:xfrm>
          <a:prstGeom prst="rect">
            <a:avLst/>
          </a:prstGeom>
        </p:spPr>
        <p:txBody>
          <a:bodyPr/>
          <a:lstStyle/>
          <a:p>
            <a:pPr lvl="0">
              <a:spcBef>
                <a:spcPct val="0"/>
              </a:spcBef>
              <a:defRPr/>
            </a:pPr>
            <a:r>
              <a:rPr lang="en-US" sz="4000" spc="100" dirty="0" smtClean="0"/>
              <a:t>Opportunities</a:t>
            </a:r>
            <a:r>
              <a:rPr lang="en-US" sz="2400" spc="100" dirty="0" smtClean="0"/>
              <a:t> </a:t>
            </a:r>
            <a:r>
              <a:rPr lang="en-US" sz="4000" spc="100" dirty="0" smtClean="0"/>
              <a:t>&amp;</a:t>
            </a:r>
            <a:r>
              <a:rPr lang="en-US" sz="2400" spc="100" dirty="0" smtClean="0"/>
              <a:t> </a:t>
            </a:r>
            <a:r>
              <a:rPr lang="en-US" sz="4000" spc="100" dirty="0" smtClean="0"/>
              <a:t>Challenges </a:t>
            </a:r>
            <a:endParaRPr lang="en-US" sz="4000" spc="100" dirty="0"/>
          </a:p>
        </p:txBody>
      </p:sp>
    </p:spTree>
    <p:extLst>
      <p:ext uri="{BB962C8B-B14F-4D97-AF65-F5344CB8AC3E}">
        <p14:creationId xmlns="" xmlns:p14="http://schemas.microsoft.com/office/powerpoint/2010/main" val="2523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1905" y="308610"/>
            <a:ext cx="7772400" cy="342900"/>
          </a:xfrm>
        </p:spPr>
        <p:txBody>
          <a:bodyPr/>
          <a:lstStyle/>
          <a:p>
            <a:r>
              <a:rPr lang="en-US" dirty="0" smtClean="0"/>
              <a:t>Why are they buying Natural/Organic?</a:t>
            </a:r>
            <a:endParaRPr lang="en-US" dirty="0"/>
          </a:p>
        </p:txBody>
      </p:sp>
      <p:sp>
        <p:nvSpPr>
          <p:cNvPr id="22" name="Slide Number Placeholder 21"/>
          <p:cNvSpPr>
            <a:spLocks noGrp="1"/>
          </p:cNvSpPr>
          <p:nvPr>
            <p:ph type="sldNum" sz="quarter" idx="11"/>
          </p:nvPr>
        </p:nvSpPr>
        <p:spPr>
          <a:xfrm>
            <a:off x="61703" y="4869258"/>
            <a:ext cx="609600" cy="273844"/>
          </a:xfrm>
        </p:spPr>
        <p:txBody>
          <a:bodyPr/>
          <a:lstStyle/>
          <a:p>
            <a:fld id="{5069E927-15F6-8846-9E92-04BAA7737A2A}" type="slidenum">
              <a:rPr lang="en-US" smtClean="0"/>
              <a:pPr/>
              <a:t>14</a:t>
            </a:fld>
            <a:endParaRPr lang="en-US" dirty="0"/>
          </a:p>
        </p:txBody>
      </p:sp>
      <p:sp>
        <p:nvSpPr>
          <p:cNvPr id="20" name="Rounded Rectangle 19"/>
          <p:cNvSpPr/>
          <p:nvPr/>
        </p:nvSpPr>
        <p:spPr>
          <a:xfrm>
            <a:off x="605466" y="685800"/>
            <a:ext cx="6400800" cy="20574"/>
          </a:xfrm>
          <a:prstGeom prst="roundRect">
            <a:avLst>
              <a:gd name="adj" fmla="val 50000"/>
            </a:avLst>
          </a:prstGeom>
          <a:gradFill flip="none" rotWithShape="1">
            <a:gsLst>
              <a:gs pos="5000">
                <a:schemeClr val="accent5"/>
              </a:gs>
              <a:gs pos="91000">
                <a:schemeClr val="bg1"/>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sp>
        <p:nvSpPr>
          <p:cNvPr id="14" name="Text Placeholder 1"/>
          <p:cNvSpPr>
            <a:spLocks noGrp="1"/>
          </p:cNvSpPr>
          <p:nvPr>
            <p:ph type="body" sz="quarter" idx="10"/>
          </p:nvPr>
        </p:nvSpPr>
        <p:spPr>
          <a:xfrm>
            <a:off x="605467" y="830137"/>
            <a:ext cx="8274374" cy="255713"/>
          </a:xfrm>
        </p:spPr>
        <p:txBody>
          <a:bodyPr>
            <a:normAutofit fontScale="92500" lnSpcReduction="10000"/>
          </a:bodyPr>
          <a:lstStyle/>
          <a:p>
            <a:pPr>
              <a:lnSpc>
                <a:spcPct val="60000"/>
              </a:lnSpc>
              <a:spcBef>
                <a:spcPts val="1200"/>
              </a:spcBef>
              <a:buClr>
                <a:srgbClr val="28ADE3"/>
              </a:buClr>
            </a:pPr>
            <a:r>
              <a:rPr lang="en-US" sz="2000" b="1" dirty="0" smtClean="0">
                <a:solidFill>
                  <a:srgbClr val="098EDB"/>
                </a:solidFill>
                <a:latin typeface="Arial"/>
                <a:cs typeface="Arial"/>
              </a:rPr>
              <a:t>More people than we think….</a:t>
            </a:r>
          </a:p>
        </p:txBody>
      </p:sp>
      <p:sp>
        <p:nvSpPr>
          <p:cNvPr id="15" name="Text Placeholder 3"/>
          <p:cNvSpPr>
            <a:spLocks noGrp="1"/>
          </p:cNvSpPr>
          <p:nvPr>
            <p:ph type="body" sz="quarter" idx="4294967295"/>
          </p:nvPr>
        </p:nvSpPr>
        <p:spPr>
          <a:xfrm>
            <a:off x="457200" y="1197822"/>
            <a:ext cx="6705600" cy="914400"/>
          </a:xfrm>
          <a:prstGeom prst="rect">
            <a:avLst/>
          </a:prstGeom>
        </p:spPr>
        <p:txBody>
          <a:bodyPr>
            <a:normAutofit/>
          </a:bodyPr>
          <a:lstStyle/>
          <a:p>
            <a:pPr marL="342900" indent="-342900" eaLnBrk="0" fontAlgn="base" hangingPunct="0">
              <a:lnSpc>
                <a:spcPct val="80000"/>
              </a:lnSpc>
              <a:spcBef>
                <a:spcPct val="20000"/>
              </a:spcBef>
              <a:spcAft>
                <a:spcPct val="0"/>
              </a:spcAft>
              <a:buClr>
                <a:schemeClr val="bg2">
                  <a:lumMod val="75000"/>
                </a:schemeClr>
              </a:buClr>
              <a:buFont typeface="Arial" charset="0"/>
              <a:buChar char="•"/>
            </a:pPr>
            <a:r>
              <a:rPr lang="en-US" sz="1600" dirty="0" smtClean="0">
                <a:solidFill>
                  <a:schemeClr val="bg2"/>
                </a:solidFill>
                <a:cs typeface="Arial"/>
              </a:rPr>
              <a:t> </a:t>
            </a:r>
            <a:r>
              <a:rPr lang="en-US" sz="1800" dirty="0" smtClean="0">
                <a:solidFill>
                  <a:schemeClr val="bg2"/>
                </a:solidFill>
                <a:cs typeface="Arial"/>
              </a:rPr>
              <a:t>74% of US consumers purchase organic products</a:t>
            </a:r>
          </a:p>
          <a:p>
            <a:pPr marL="342900" indent="-342900" eaLnBrk="0" fontAlgn="base" hangingPunct="0">
              <a:lnSpc>
                <a:spcPct val="80000"/>
              </a:lnSpc>
              <a:spcBef>
                <a:spcPct val="20000"/>
              </a:spcBef>
              <a:spcAft>
                <a:spcPct val="0"/>
              </a:spcAft>
              <a:buClr>
                <a:schemeClr val="bg2">
                  <a:lumMod val="75000"/>
                </a:schemeClr>
              </a:buClr>
              <a:buFont typeface="Arial" charset="0"/>
              <a:buChar char="•"/>
            </a:pPr>
            <a:r>
              <a:rPr lang="en-US" sz="1800" dirty="0" smtClean="0">
                <a:solidFill>
                  <a:schemeClr val="bg2"/>
                </a:solidFill>
                <a:cs typeface="Arial"/>
              </a:rPr>
              <a:t> 97% of US households buy natural products</a:t>
            </a:r>
          </a:p>
          <a:p>
            <a:pPr marL="342900" indent="-342900" eaLnBrk="0" fontAlgn="base" hangingPunct="0">
              <a:lnSpc>
                <a:spcPct val="80000"/>
              </a:lnSpc>
              <a:spcBef>
                <a:spcPct val="20000"/>
              </a:spcBef>
              <a:spcAft>
                <a:spcPct val="0"/>
              </a:spcAft>
              <a:buClr>
                <a:schemeClr val="bg2">
                  <a:lumMod val="75000"/>
                </a:schemeClr>
              </a:buClr>
              <a:buFont typeface="Arial" charset="0"/>
              <a:buChar char="•"/>
            </a:pPr>
            <a:r>
              <a:rPr lang="en-US" sz="1800" dirty="0" smtClean="0">
                <a:solidFill>
                  <a:schemeClr val="bg2"/>
                </a:solidFill>
                <a:cs typeface="Arial"/>
              </a:rPr>
              <a:t> 36% of US consumers use organic foods at least monthly</a:t>
            </a:r>
          </a:p>
        </p:txBody>
      </p:sp>
      <p:pic>
        <p:nvPicPr>
          <p:cNvPr id="16" name="Picture 4"/>
          <p:cNvPicPr>
            <a:picLocks noChangeAspect="1" noChangeArrowheads="1"/>
          </p:cNvPicPr>
          <p:nvPr/>
        </p:nvPicPr>
        <p:blipFill>
          <a:blip r:embed="rId3" cstate="print"/>
          <a:srcRect r="18033"/>
          <a:stretch>
            <a:fillRect/>
          </a:stretch>
        </p:blipFill>
        <p:spPr bwMode="auto">
          <a:xfrm>
            <a:off x="533401" y="2400299"/>
            <a:ext cx="3701143" cy="2003749"/>
          </a:xfrm>
          <a:prstGeom prst="rect">
            <a:avLst/>
          </a:prstGeom>
          <a:noFill/>
          <a:ln w="9525">
            <a:noFill/>
            <a:miter lim="800000"/>
            <a:headEnd/>
            <a:tailEnd/>
          </a:ln>
        </p:spPr>
      </p:pic>
      <p:sp>
        <p:nvSpPr>
          <p:cNvPr id="17" name="Text Placeholder 3"/>
          <p:cNvSpPr txBox="1">
            <a:spLocks/>
          </p:cNvSpPr>
          <p:nvPr/>
        </p:nvSpPr>
        <p:spPr>
          <a:xfrm>
            <a:off x="4648200" y="2514600"/>
            <a:ext cx="4343400" cy="1428750"/>
          </a:xfrm>
          <a:prstGeom prst="rect">
            <a:avLst/>
          </a:prstGeom>
        </p:spPr>
        <p:txBody>
          <a:bodyPr vert="horz">
            <a:normAutofit fontScale="70000" lnSpcReduction="20000"/>
          </a:bodyPr>
          <a:lstStyle/>
          <a:p>
            <a:pPr marL="342900" indent="-342900" defTabSz="457200" eaLnBrk="0" fontAlgn="base" hangingPunct="0">
              <a:spcBef>
                <a:spcPct val="20000"/>
              </a:spcBef>
              <a:spcAft>
                <a:spcPct val="0"/>
              </a:spcAft>
              <a:buFont typeface="Arial" charset="0"/>
              <a:buChar char="•"/>
            </a:pPr>
            <a:r>
              <a:rPr lang="en-US" sz="2300" dirty="0" smtClean="0">
                <a:solidFill>
                  <a:schemeClr val="bg2"/>
                </a:solidFill>
                <a:cs typeface="Arial"/>
              </a:rPr>
              <a:t>Consumers with health concerns</a:t>
            </a:r>
          </a:p>
          <a:p>
            <a:pPr marL="342900" indent="-342900" defTabSz="457200" eaLnBrk="0" fontAlgn="base" hangingPunct="0">
              <a:spcBef>
                <a:spcPct val="20000"/>
              </a:spcBef>
              <a:spcAft>
                <a:spcPct val="0"/>
              </a:spcAft>
              <a:buFont typeface="Arial" charset="0"/>
              <a:buChar char="•"/>
            </a:pPr>
            <a:r>
              <a:rPr lang="en-US" sz="2300" dirty="0" smtClean="0">
                <a:solidFill>
                  <a:schemeClr val="bg2"/>
                </a:solidFill>
                <a:cs typeface="Arial"/>
              </a:rPr>
              <a:t>Consumers with environmental concerns</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300" i="0" u="none" strike="noStrike" kern="1200" cap="none" spc="0" normalizeH="0" baseline="0" noProof="0" dirty="0" smtClean="0">
                <a:ln>
                  <a:noFill/>
                </a:ln>
                <a:solidFill>
                  <a:schemeClr val="bg2"/>
                </a:solidFill>
                <a:effectLst/>
                <a:uLnTx/>
                <a:uFillTx/>
                <a:latin typeface="Arial"/>
                <a:ea typeface="+mn-ea"/>
                <a:cs typeface="Arial"/>
              </a:rPr>
              <a:t>Pregnant</a:t>
            </a:r>
            <a:r>
              <a:rPr kumimoji="0" lang="en-US" sz="2300" i="0" u="none" strike="noStrike" kern="1200" cap="none" spc="0" normalizeH="0" noProof="0" dirty="0" smtClean="0">
                <a:ln>
                  <a:noFill/>
                </a:ln>
                <a:solidFill>
                  <a:schemeClr val="bg2"/>
                </a:solidFill>
                <a:effectLst/>
                <a:uLnTx/>
                <a:uFillTx/>
                <a:latin typeface="Arial"/>
                <a:ea typeface="+mn-ea"/>
                <a:cs typeface="Arial"/>
              </a:rPr>
              <a:t> women</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lang="en-US" sz="2300" baseline="0" dirty="0" smtClean="0">
                <a:solidFill>
                  <a:schemeClr val="bg2"/>
                </a:solidFill>
                <a:latin typeface="Arial"/>
                <a:cs typeface="Arial"/>
              </a:rPr>
              <a:t>Parents</a:t>
            </a:r>
            <a:r>
              <a:rPr lang="en-US" sz="2300" dirty="0" smtClean="0">
                <a:solidFill>
                  <a:schemeClr val="bg2"/>
                </a:solidFill>
                <a:latin typeface="Arial"/>
                <a:cs typeface="Arial"/>
              </a:rPr>
              <a:t> with children</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lang="en-US" sz="2300" baseline="0" dirty="0" smtClean="0">
                <a:solidFill>
                  <a:schemeClr val="bg2"/>
                </a:solidFill>
                <a:latin typeface="Arial"/>
                <a:cs typeface="Arial"/>
              </a:rPr>
              <a:t>Consumers</a:t>
            </a:r>
            <a:r>
              <a:rPr lang="en-US" sz="2300" dirty="0" smtClean="0">
                <a:solidFill>
                  <a:schemeClr val="bg2"/>
                </a:solidFill>
                <a:latin typeface="Arial"/>
                <a:cs typeface="Arial"/>
              </a:rPr>
              <a:t> with weight problems</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endParaRPr kumimoji="0" lang="en-US" sz="2200" b="0" i="0" u="none" strike="noStrike" kern="1200" cap="none" spc="0" normalizeH="0" baseline="0" noProof="0" dirty="0">
              <a:ln>
                <a:noFill/>
              </a:ln>
              <a:solidFill>
                <a:schemeClr val="bg2"/>
              </a:solidFill>
              <a:effectLst/>
              <a:uLnTx/>
              <a:uFillTx/>
              <a:latin typeface="Arial"/>
              <a:ea typeface="+mn-ea"/>
              <a:cs typeface="Arial"/>
            </a:endParaRPr>
          </a:p>
        </p:txBody>
      </p:sp>
      <p:sp>
        <p:nvSpPr>
          <p:cNvPr id="19" name="Rectangle 18"/>
          <p:cNvSpPr/>
          <p:nvPr/>
        </p:nvSpPr>
        <p:spPr>
          <a:xfrm>
            <a:off x="1371600" y="4809738"/>
            <a:ext cx="7162800" cy="276999"/>
          </a:xfrm>
          <a:prstGeom prst="rect">
            <a:avLst/>
          </a:prstGeom>
        </p:spPr>
        <p:txBody>
          <a:bodyPr wrap="square">
            <a:spAutoFit/>
          </a:bodyPr>
          <a:lstStyle/>
          <a:p>
            <a:pPr lvl="0" algn="ctr">
              <a:defRPr/>
            </a:pPr>
            <a:r>
              <a:rPr lang="en-US" sz="1200" kern="0" dirty="0" smtClean="0">
                <a:solidFill>
                  <a:sysClr val="window" lastClr="FFFFFF">
                    <a:lumMod val="50000"/>
                  </a:sysClr>
                </a:solidFill>
              </a:rPr>
              <a:t>Source: (SPINS Year – End Overview, 2013)</a:t>
            </a:r>
          </a:p>
        </p:txBody>
      </p:sp>
    </p:spTree>
    <p:extLst>
      <p:ext uri="{BB962C8B-B14F-4D97-AF65-F5344CB8AC3E}">
        <p14:creationId xmlns="" xmlns:p14="http://schemas.microsoft.com/office/powerpoint/2010/main" val="491037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1905" y="308610"/>
            <a:ext cx="7772400" cy="342900"/>
          </a:xfrm>
        </p:spPr>
        <p:txBody>
          <a:bodyPr/>
          <a:lstStyle/>
          <a:p>
            <a:r>
              <a:rPr lang="en-US" dirty="0" smtClean="0"/>
              <a:t>Why are they buying Natural/Organic?</a:t>
            </a:r>
            <a:endParaRPr lang="en-US" dirty="0"/>
          </a:p>
        </p:txBody>
      </p:sp>
      <p:sp>
        <p:nvSpPr>
          <p:cNvPr id="22" name="Slide Number Placeholder 21"/>
          <p:cNvSpPr>
            <a:spLocks noGrp="1"/>
          </p:cNvSpPr>
          <p:nvPr>
            <p:ph type="sldNum" sz="quarter" idx="11"/>
          </p:nvPr>
        </p:nvSpPr>
        <p:spPr>
          <a:xfrm>
            <a:off x="61703" y="4869258"/>
            <a:ext cx="609600" cy="273844"/>
          </a:xfrm>
        </p:spPr>
        <p:txBody>
          <a:bodyPr/>
          <a:lstStyle/>
          <a:p>
            <a:fld id="{5069E927-15F6-8846-9E92-04BAA7737A2A}" type="slidenum">
              <a:rPr lang="en-US" smtClean="0"/>
              <a:pPr/>
              <a:t>15</a:t>
            </a:fld>
            <a:endParaRPr lang="en-US" dirty="0"/>
          </a:p>
        </p:txBody>
      </p:sp>
      <p:sp>
        <p:nvSpPr>
          <p:cNvPr id="20" name="Rounded Rectangle 19"/>
          <p:cNvSpPr/>
          <p:nvPr/>
        </p:nvSpPr>
        <p:spPr>
          <a:xfrm>
            <a:off x="605466" y="685800"/>
            <a:ext cx="6400800" cy="20574"/>
          </a:xfrm>
          <a:prstGeom prst="roundRect">
            <a:avLst>
              <a:gd name="adj" fmla="val 50000"/>
            </a:avLst>
          </a:prstGeom>
          <a:gradFill flip="none" rotWithShape="1">
            <a:gsLst>
              <a:gs pos="5000">
                <a:schemeClr val="accent5"/>
              </a:gs>
              <a:gs pos="91000">
                <a:schemeClr val="bg1"/>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sp>
        <p:nvSpPr>
          <p:cNvPr id="6" name="Text Placeholder 3"/>
          <p:cNvSpPr txBox="1">
            <a:spLocks/>
          </p:cNvSpPr>
          <p:nvPr/>
        </p:nvSpPr>
        <p:spPr>
          <a:xfrm>
            <a:off x="304800" y="889899"/>
            <a:ext cx="8229600" cy="10287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bg2"/>
                </a:solidFill>
                <a:effectLst/>
                <a:uLnTx/>
                <a:uFillTx/>
                <a:latin typeface="Arial"/>
                <a:ea typeface="+mn-ea"/>
                <a:cs typeface="Arial"/>
              </a:rPr>
              <a:t>40.4%  I am concerned about chemical/antibiotic levels in conventional products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0" cap="none" spc="0" normalizeH="0" baseline="0" noProof="0" dirty="0" smtClean="0">
                <a:ln>
                  <a:noFill/>
                </a:ln>
                <a:solidFill>
                  <a:schemeClr val="bg2"/>
                </a:solidFill>
                <a:effectLst/>
                <a:uLnTx/>
                <a:uFillTx/>
                <a:latin typeface="Arial"/>
                <a:cs typeface="Arial"/>
              </a:rPr>
              <a:t>36.5%  Organic foods are healthier for me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bg2"/>
                </a:solidFill>
                <a:effectLst/>
                <a:uLnTx/>
                <a:uFillTx/>
                <a:latin typeface="Arial"/>
                <a:ea typeface="+mn-ea"/>
                <a:cs typeface="Arial"/>
              </a:rPr>
              <a:t>28.7%  Organic products are higher quality and taste better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0" cap="none" spc="0" normalizeH="0" baseline="0" noProof="0" dirty="0" smtClean="0">
                <a:ln>
                  <a:noFill/>
                </a:ln>
                <a:solidFill>
                  <a:schemeClr val="bg2"/>
                </a:solidFill>
                <a:effectLst/>
                <a:uLnTx/>
                <a:uFillTx/>
                <a:latin typeface="Arial"/>
                <a:cs typeface="Arial"/>
              </a:rPr>
              <a:t>26.3%  I care about the environment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bg2"/>
                </a:solidFill>
                <a:effectLst/>
                <a:uLnTx/>
                <a:uFillTx/>
                <a:latin typeface="Arial"/>
                <a:ea typeface="+mn-ea"/>
                <a:cs typeface="Arial"/>
              </a:rPr>
              <a:t>9.1%    For my children</a:t>
            </a:r>
          </a:p>
        </p:txBody>
      </p:sp>
      <p:sp>
        <p:nvSpPr>
          <p:cNvPr id="7" name="TextBox 6"/>
          <p:cNvSpPr txBox="1"/>
          <p:nvPr/>
        </p:nvSpPr>
        <p:spPr>
          <a:xfrm>
            <a:off x="381000" y="4800601"/>
            <a:ext cx="8382000" cy="276999"/>
          </a:xfrm>
          <a:prstGeom prst="rect">
            <a:avLst/>
          </a:prstGeom>
          <a:noFill/>
        </p:spPr>
        <p:txBody>
          <a:bodyPr wrap="square" rtlCol="0">
            <a:spAutoFit/>
          </a:bodyPr>
          <a:lstStyle/>
          <a:p>
            <a:pPr algn="ctr"/>
            <a:r>
              <a:rPr lang="en-US" sz="1200" kern="0" dirty="0" smtClean="0">
                <a:solidFill>
                  <a:sysClr val="window" lastClr="FFFFFF">
                    <a:lumMod val="50000"/>
                  </a:sysClr>
                </a:solidFill>
                <a:cs typeface="Arial"/>
              </a:rPr>
              <a:t>Source:  Survey Monkey and Wells Fargo Securities, LLC</a:t>
            </a:r>
            <a:endParaRPr lang="en-US" sz="1200" dirty="0"/>
          </a:p>
        </p:txBody>
      </p:sp>
      <p:pic>
        <p:nvPicPr>
          <p:cNvPr id="8" name="Picture 2"/>
          <p:cNvPicPr>
            <a:picLocks noChangeAspect="1" noChangeArrowheads="1"/>
          </p:cNvPicPr>
          <p:nvPr/>
        </p:nvPicPr>
        <p:blipFill>
          <a:blip r:embed="rId3" cstate="print"/>
          <a:srcRect/>
          <a:stretch>
            <a:fillRect/>
          </a:stretch>
        </p:blipFill>
        <p:spPr bwMode="auto">
          <a:xfrm>
            <a:off x="6096000" y="2457451"/>
            <a:ext cx="2461988" cy="1487450"/>
          </a:xfrm>
          <a:prstGeom prst="rect">
            <a:avLst/>
          </a:prstGeom>
          <a:noFill/>
          <a:ln w="9525">
            <a:noFill/>
            <a:miter lim="800000"/>
            <a:headEnd/>
            <a:tailEnd/>
          </a:ln>
        </p:spPr>
      </p:pic>
      <p:sp>
        <p:nvSpPr>
          <p:cNvPr id="9" name="Rectangle 8"/>
          <p:cNvSpPr/>
          <p:nvPr/>
        </p:nvSpPr>
        <p:spPr>
          <a:xfrm>
            <a:off x="-86499" y="3994326"/>
            <a:ext cx="3657600" cy="369332"/>
          </a:xfrm>
          <a:prstGeom prst="rect">
            <a:avLst/>
          </a:prstGeom>
        </p:spPr>
        <p:txBody>
          <a:bodyPr wrap="square">
            <a:spAutoFit/>
          </a:bodyPr>
          <a:lstStyle/>
          <a:p>
            <a:pPr algn="ctr"/>
            <a:r>
              <a:rPr lang="en-US" b="1" dirty="0" smtClean="0">
                <a:solidFill>
                  <a:schemeClr val="bg2"/>
                </a:solidFill>
              </a:rPr>
              <a:t>True Believers</a:t>
            </a:r>
            <a:r>
              <a:rPr lang="en-US" dirty="0" smtClean="0">
                <a:solidFill>
                  <a:schemeClr val="bg2"/>
                </a:solidFill>
              </a:rPr>
              <a:t> </a:t>
            </a:r>
          </a:p>
        </p:txBody>
      </p:sp>
      <p:sp>
        <p:nvSpPr>
          <p:cNvPr id="10" name="Rectangle 9"/>
          <p:cNvSpPr/>
          <p:nvPr/>
        </p:nvSpPr>
        <p:spPr>
          <a:xfrm>
            <a:off x="5562600" y="3944901"/>
            <a:ext cx="3352800" cy="646331"/>
          </a:xfrm>
          <a:prstGeom prst="rect">
            <a:avLst/>
          </a:prstGeom>
        </p:spPr>
        <p:txBody>
          <a:bodyPr wrap="square">
            <a:spAutoFit/>
          </a:bodyPr>
          <a:lstStyle/>
          <a:p>
            <a:pPr algn="ctr"/>
            <a:r>
              <a:rPr lang="en-US" b="1" dirty="0" smtClean="0">
                <a:solidFill>
                  <a:schemeClr val="bg2"/>
                </a:solidFill>
              </a:rPr>
              <a:t>Enlightened Environmentalists</a:t>
            </a:r>
            <a:r>
              <a:rPr lang="en-US" dirty="0" smtClean="0">
                <a:solidFill>
                  <a:schemeClr val="bg2"/>
                </a:solidFill>
              </a:rPr>
              <a:t> </a:t>
            </a:r>
          </a:p>
        </p:txBody>
      </p:sp>
      <p:pic>
        <p:nvPicPr>
          <p:cNvPr id="11" name="Picture 2"/>
          <p:cNvPicPr>
            <a:picLocks noChangeAspect="1" noChangeArrowheads="1"/>
          </p:cNvPicPr>
          <p:nvPr/>
        </p:nvPicPr>
        <p:blipFill>
          <a:blip r:embed="rId4" cstate="print"/>
          <a:srcRect/>
          <a:stretch>
            <a:fillRect/>
          </a:stretch>
        </p:blipFill>
        <p:spPr bwMode="auto">
          <a:xfrm>
            <a:off x="663370" y="2400300"/>
            <a:ext cx="2070306" cy="1544600"/>
          </a:xfrm>
          <a:prstGeom prst="rect">
            <a:avLst/>
          </a:prstGeom>
          <a:noFill/>
          <a:ln w="9525">
            <a:noFill/>
            <a:miter lim="800000"/>
            <a:headEnd/>
            <a:tailEnd/>
          </a:ln>
        </p:spPr>
      </p:pic>
      <p:sp>
        <p:nvSpPr>
          <p:cNvPr id="12" name="Rectangle 11"/>
          <p:cNvSpPr/>
          <p:nvPr/>
        </p:nvSpPr>
        <p:spPr>
          <a:xfrm>
            <a:off x="2743200" y="2456156"/>
            <a:ext cx="3352800" cy="1477328"/>
          </a:xfrm>
          <a:prstGeom prst="rect">
            <a:avLst/>
          </a:prstGeom>
        </p:spPr>
        <p:txBody>
          <a:bodyPr wrap="square">
            <a:spAutoFit/>
          </a:bodyPr>
          <a:lstStyle/>
          <a:p>
            <a:pPr lvl="0" algn="ctr"/>
            <a:r>
              <a:rPr lang="en-US" dirty="0" smtClean="0">
                <a:solidFill>
                  <a:srgbClr val="FF0000"/>
                </a:solidFill>
                <a:cs typeface="Arial"/>
              </a:rPr>
              <a:t>Each group represents 9% of the U.S. population, but together account for 46% of all natural/organic product sales</a:t>
            </a:r>
          </a:p>
          <a:p>
            <a:pPr algn="ctr"/>
            <a:endParaRPr lang="en-US" dirty="0" smtClean="0">
              <a:solidFill>
                <a:schemeClr val="bg2"/>
              </a:solidFill>
            </a:endParaRPr>
          </a:p>
        </p:txBody>
      </p:sp>
    </p:spTree>
    <p:extLst>
      <p:ext uri="{BB962C8B-B14F-4D97-AF65-F5344CB8AC3E}">
        <p14:creationId xmlns="" xmlns:p14="http://schemas.microsoft.com/office/powerpoint/2010/main" val="4910375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503" y="294559"/>
            <a:ext cx="7772400" cy="342900"/>
          </a:xfrm>
        </p:spPr>
        <p:txBody>
          <a:bodyPr/>
          <a:lstStyle/>
          <a:p>
            <a:r>
              <a:rPr lang="en-US" dirty="0" smtClean="0"/>
              <a:t>Barriers to entry</a:t>
            </a:r>
            <a:endParaRPr lang="en-US" dirty="0"/>
          </a:p>
        </p:txBody>
      </p:sp>
      <p:sp>
        <p:nvSpPr>
          <p:cNvPr id="22" name="Slide Number Placeholder 21"/>
          <p:cNvSpPr>
            <a:spLocks noGrp="1"/>
          </p:cNvSpPr>
          <p:nvPr>
            <p:ph type="sldNum" sz="quarter" idx="11"/>
          </p:nvPr>
        </p:nvSpPr>
        <p:spPr>
          <a:xfrm>
            <a:off x="61703" y="4869258"/>
            <a:ext cx="609600" cy="273844"/>
          </a:xfrm>
        </p:spPr>
        <p:txBody>
          <a:bodyPr/>
          <a:lstStyle/>
          <a:p>
            <a:fld id="{5069E927-15F6-8846-9E92-04BAA7737A2A}" type="slidenum">
              <a:rPr lang="en-US" smtClean="0"/>
              <a:pPr/>
              <a:t>16</a:t>
            </a:fld>
            <a:endParaRPr lang="en-US" dirty="0"/>
          </a:p>
        </p:txBody>
      </p:sp>
      <p:sp>
        <p:nvSpPr>
          <p:cNvPr id="19" name="Text Placeholder 18"/>
          <p:cNvSpPr>
            <a:spLocks noGrp="1"/>
          </p:cNvSpPr>
          <p:nvPr>
            <p:ph type="body" sz="quarter" idx="13"/>
          </p:nvPr>
        </p:nvSpPr>
        <p:spPr/>
        <p:txBody>
          <a:bodyPr/>
          <a:lstStyle/>
          <a:p>
            <a:r>
              <a:rPr lang="en-US" dirty="0" smtClean="0"/>
              <a:t>Why won’t people buy Natural/Organic?</a:t>
            </a:r>
          </a:p>
          <a:p>
            <a:endParaRPr lang="en-US" dirty="0"/>
          </a:p>
        </p:txBody>
      </p:sp>
      <p:sp>
        <p:nvSpPr>
          <p:cNvPr id="20" name="Rounded Rectangle 19"/>
          <p:cNvSpPr/>
          <p:nvPr/>
        </p:nvSpPr>
        <p:spPr>
          <a:xfrm>
            <a:off x="593109" y="685800"/>
            <a:ext cx="6400800" cy="20574"/>
          </a:xfrm>
          <a:prstGeom prst="roundRect">
            <a:avLst>
              <a:gd name="adj" fmla="val 50000"/>
            </a:avLst>
          </a:prstGeom>
          <a:gradFill flip="none" rotWithShape="1">
            <a:gsLst>
              <a:gs pos="5000">
                <a:schemeClr val="accent5"/>
              </a:gs>
              <a:gs pos="91000">
                <a:schemeClr val="bg1"/>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graphicFrame>
        <p:nvGraphicFramePr>
          <p:cNvPr id="6" name="Diagram 5"/>
          <p:cNvGraphicFramePr/>
          <p:nvPr/>
        </p:nvGraphicFramePr>
        <p:xfrm>
          <a:off x="3505200" y="857250"/>
          <a:ext cx="6096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3"/>
          <p:cNvSpPr txBox="1">
            <a:spLocks/>
          </p:cNvSpPr>
          <p:nvPr/>
        </p:nvSpPr>
        <p:spPr>
          <a:xfrm>
            <a:off x="304799" y="1288184"/>
            <a:ext cx="4864359" cy="1314450"/>
          </a:xfrm>
          <a:prstGeom prst="rect">
            <a:avLst/>
          </a:prstGeom>
        </p:spPr>
        <p:txBody>
          <a:bodyPr vert="horz"/>
          <a:lstStyle/>
          <a:p>
            <a:pPr marL="342900" marR="0" lvl="0" indent="-342900" algn="l" defTabSz="457200" rtl="0" eaLnBrk="0" fontAlgn="base" latinLnBrk="0" hangingPunct="0">
              <a:lnSpc>
                <a:spcPct val="15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bg2"/>
                </a:solidFill>
                <a:effectLst/>
                <a:uLnTx/>
                <a:uFillTx/>
                <a:latin typeface="Arial"/>
                <a:ea typeface="+mn-ea"/>
                <a:cs typeface="Arial"/>
              </a:rPr>
              <a:t>39%</a:t>
            </a:r>
            <a:r>
              <a:rPr kumimoji="0" lang="en-US" sz="2000" b="0" i="0" u="none" strike="noStrike" kern="1200" cap="none" spc="0" normalizeH="0" noProof="0" dirty="0" smtClean="0">
                <a:ln>
                  <a:noFill/>
                </a:ln>
                <a:solidFill>
                  <a:schemeClr val="bg2"/>
                </a:solidFill>
                <a:effectLst/>
                <a:uLnTx/>
                <a:uFillTx/>
                <a:latin typeface="Arial"/>
                <a:ea typeface="+mn-ea"/>
                <a:cs typeface="Arial"/>
              </a:rPr>
              <a:t> </a:t>
            </a:r>
            <a:r>
              <a:rPr kumimoji="0" lang="en-US" sz="2000" b="0" i="0" u="none" strike="noStrike" kern="1200" cap="none" spc="0" normalizeH="0" noProof="0" dirty="0" smtClean="0">
                <a:ln>
                  <a:noFill/>
                </a:ln>
                <a:solidFill>
                  <a:schemeClr val="bg2"/>
                </a:solidFill>
                <a:effectLst/>
                <a:uLnTx/>
                <a:uFillTx/>
                <a:latin typeface="Arial"/>
                <a:ea typeface="+mn-ea"/>
                <a:cs typeface="Arial"/>
              </a:rPr>
              <a:t>To </a:t>
            </a:r>
            <a:r>
              <a:rPr kumimoji="0" lang="en-US" sz="2000" b="0" i="0" u="none" strike="noStrike" kern="1200" cap="none" spc="0" normalizeH="0" noProof="0" dirty="0" smtClean="0">
                <a:ln>
                  <a:noFill/>
                </a:ln>
                <a:solidFill>
                  <a:schemeClr val="bg2"/>
                </a:solidFill>
                <a:effectLst/>
                <a:uLnTx/>
                <a:uFillTx/>
                <a:latin typeface="Arial"/>
                <a:ea typeface="+mn-ea"/>
                <a:cs typeface="Arial"/>
              </a:rPr>
              <a:t>Expensive</a:t>
            </a:r>
          </a:p>
          <a:p>
            <a:pPr marL="342900" marR="0" lvl="0" indent="-342900" algn="l" defTabSz="457200" rtl="0" eaLnBrk="0" fontAlgn="base" latinLnBrk="0" hangingPunct="0">
              <a:lnSpc>
                <a:spcPct val="150000"/>
              </a:lnSpc>
              <a:spcBef>
                <a:spcPct val="20000"/>
              </a:spcBef>
              <a:spcAft>
                <a:spcPct val="0"/>
              </a:spcAft>
              <a:buClrTx/>
              <a:buSzTx/>
              <a:buFont typeface="Arial" pitchFamily="34" charset="0"/>
              <a:buChar char="•"/>
              <a:tabLst/>
              <a:defRPr/>
            </a:pPr>
            <a:r>
              <a:rPr lang="en-US" sz="2000" baseline="0" dirty="0" smtClean="0">
                <a:solidFill>
                  <a:schemeClr val="bg2"/>
                </a:solidFill>
                <a:latin typeface="Arial"/>
                <a:cs typeface="Arial"/>
              </a:rPr>
              <a:t>28%</a:t>
            </a:r>
            <a:r>
              <a:rPr lang="en-US" sz="2000" dirty="0" smtClean="0">
                <a:solidFill>
                  <a:schemeClr val="bg2"/>
                </a:solidFill>
                <a:latin typeface="Arial"/>
                <a:cs typeface="Arial"/>
              </a:rPr>
              <a:t> I don’t think it’s worth it to pay more vs. conventional products</a:t>
            </a:r>
          </a:p>
          <a:p>
            <a:pPr marL="342900" marR="0" lvl="0" indent="-342900" algn="l" defTabSz="457200" rtl="0" eaLnBrk="0" fontAlgn="base" latinLnBrk="0" hangingPunct="0">
              <a:lnSpc>
                <a:spcPct val="15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bg2"/>
                </a:solidFill>
                <a:effectLst/>
                <a:uLnTx/>
                <a:uFillTx/>
                <a:latin typeface="Arial"/>
                <a:ea typeface="+mn-ea"/>
                <a:cs typeface="Arial"/>
              </a:rPr>
              <a:t>8%</a:t>
            </a:r>
            <a:r>
              <a:rPr lang="en-US" sz="2000" dirty="0" smtClean="0">
                <a:solidFill>
                  <a:schemeClr val="bg2"/>
                </a:solidFill>
                <a:latin typeface="Arial"/>
                <a:cs typeface="Arial"/>
              </a:rPr>
              <a:t> </a:t>
            </a:r>
            <a:r>
              <a:rPr kumimoji="0" lang="en-US" sz="2000" b="0" i="0" u="none" strike="noStrike" kern="1200" cap="none" spc="0" normalizeH="0" noProof="0" dirty="0" smtClean="0">
                <a:ln>
                  <a:noFill/>
                </a:ln>
                <a:solidFill>
                  <a:schemeClr val="bg2"/>
                </a:solidFill>
                <a:effectLst/>
                <a:uLnTx/>
                <a:uFillTx/>
                <a:latin typeface="Arial"/>
                <a:ea typeface="+mn-ea"/>
                <a:cs typeface="Arial"/>
              </a:rPr>
              <a:t>Hard to find where I live</a:t>
            </a:r>
          </a:p>
          <a:p>
            <a:pPr marL="342900" marR="0" lvl="0" indent="-342900" algn="l" defTabSz="457200" rtl="0" eaLnBrk="0" fontAlgn="base" latinLnBrk="0" hangingPunct="0">
              <a:lnSpc>
                <a:spcPct val="150000"/>
              </a:lnSpc>
              <a:spcBef>
                <a:spcPct val="20000"/>
              </a:spcBef>
              <a:spcAft>
                <a:spcPct val="0"/>
              </a:spcAft>
              <a:buClrTx/>
              <a:buSzTx/>
              <a:buFont typeface="Arial" pitchFamily="34" charset="0"/>
              <a:buChar char="•"/>
              <a:tabLst/>
              <a:defRPr/>
            </a:pPr>
            <a:r>
              <a:rPr lang="en-US" sz="2000" baseline="0" dirty="0" smtClean="0">
                <a:solidFill>
                  <a:schemeClr val="bg2"/>
                </a:solidFill>
                <a:latin typeface="Arial"/>
                <a:cs typeface="Arial"/>
              </a:rPr>
              <a:t>8%</a:t>
            </a:r>
            <a:r>
              <a:rPr lang="en-US" sz="2000" dirty="0" smtClean="0">
                <a:solidFill>
                  <a:schemeClr val="bg2"/>
                </a:solidFill>
                <a:latin typeface="Arial"/>
                <a:cs typeface="Arial"/>
              </a:rPr>
              <a:t> </a:t>
            </a:r>
            <a:r>
              <a:rPr lang="en-US" sz="2000" baseline="0" dirty="0" smtClean="0">
                <a:solidFill>
                  <a:schemeClr val="bg2"/>
                </a:solidFill>
                <a:latin typeface="Arial"/>
                <a:cs typeface="Arial"/>
              </a:rPr>
              <a:t>Another reason</a:t>
            </a:r>
          </a:p>
          <a:p>
            <a:pPr marL="342900" marR="0" lvl="0" indent="-342900" algn="l" defTabSz="457200" rtl="0" eaLnBrk="0" fontAlgn="base" latinLnBrk="0" hangingPunct="0">
              <a:lnSpc>
                <a:spcPct val="100000"/>
              </a:lnSpc>
              <a:spcBef>
                <a:spcPct val="20000"/>
              </a:spcBef>
              <a:spcAft>
                <a:spcPct val="0"/>
              </a:spcAft>
              <a:buClrTx/>
              <a:buSzTx/>
              <a:tabLst/>
              <a:defRPr/>
            </a:pPr>
            <a:endParaRPr kumimoji="0" lang="en-US" sz="2200" b="0" i="0" u="none" strike="noStrike" kern="1200" cap="none" spc="0" normalizeH="0" baseline="0" noProof="0" dirty="0">
              <a:ln>
                <a:noFill/>
              </a:ln>
              <a:solidFill>
                <a:schemeClr val="bg2"/>
              </a:solidFill>
              <a:effectLst/>
              <a:uLnTx/>
              <a:uFillTx/>
              <a:latin typeface="Arial"/>
              <a:ea typeface="+mn-ea"/>
              <a:cs typeface="Arial"/>
            </a:endParaRPr>
          </a:p>
        </p:txBody>
      </p:sp>
      <p:sp>
        <p:nvSpPr>
          <p:cNvPr id="8" name="TextBox 7"/>
          <p:cNvSpPr txBox="1"/>
          <p:nvPr/>
        </p:nvSpPr>
        <p:spPr>
          <a:xfrm>
            <a:off x="304800" y="3886200"/>
            <a:ext cx="8382000" cy="769441"/>
          </a:xfrm>
          <a:prstGeom prst="rect">
            <a:avLst/>
          </a:prstGeom>
          <a:noFill/>
        </p:spPr>
        <p:txBody>
          <a:bodyPr wrap="square" rtlCol="0">
            <a:spAutoFit/>
          </a:bodyPr>
          <a:lstStyle/>
          <a:p>
            <a:r>
              <a:rPr lang="en-US" sz="2200" dirty="0" smtClean="0">
                <a:solidFill>
                  <a:srgbClr val="606160"/>
                </a:solidFill>
                <a:cs typeface="Arial"/>
              </a:rPr>
              <a:t>Organic prices should start to decline as feed supply grows and key players increase their investments in lower prices</a:t>
            </a:r>
            <a:endParaRPr lang="en-US" dirty="0"/>
          </a:p>
        </p:txBody>
      </p:sp>
      <p:sp>
        <p:nvSpPr>
          <p:cNvPr id="9" name="TextBox 8"/>
          <p:cNvSpPr txBox="1"/>
          <p:nvPr/>
        </p:nvSpPr>
        <p:spPr>
          <a:xfrm>
            <a:off x="381000" y="4800601"/>
            <a:ext cx="8305800" cy="276999"/>
          </a:xfrm>
          <a:prstGeom prst="rect">
            <a:avLst/>
          </a:prstGeom>
          <a:noFill/>
        </p:spPr>
        <p:txBody>
          <a:bodyPr wrap="square" rtlCol="0">
            <a:spAutoFit/>
          </a:bodyPr>
          <a:lstStyle/>
          <a:p>
            <a:pPr algn="ctr"/>
            <a:r>
              <a:rPr lang="en-US" sz="1200" kern="0" dirty="0" smtClean="0">
                <a:solidFill>
                  <a:sysClr val="window" lastClr="FFFFFF">
                    <a:lumMod val="50000"/>
                  </a:sysClr>
                </a:solidFill>
                <a:cs typeface="Arial"/>
              </a:rPr>
              <a:t>Source:  Survey Monkey and Wells Fargo Securities, LLC</a:t>
            </a:r>
            <a:endParaRPr lang="en-US" sz="1200" dirty="0"/>
          </a:p>
        </p:txBody>
      </p:sp>
    </p:spTree>
    <p:extLst>
      <p:ext uri="{BB962C8B-B14F-4D97-AF65-F5344CB8AC3E}">
        <p14:creationId xmlns="" xmlns:p14="http://schemas.microsoft.com/office/powerpoint/2010/main" val="4910375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Barriers to entry</a:t>
            </a:r>
            <a:endParaRPr lang="en-US" dirty="0"/>
          </a:p>
        </p:txBody>
      </p:sp>
      <p:sp>
        <p:nvSpPr>
          <p:cNvPr id="22" name="Slide Number Placeholder 21"/>
          <p:cNvSpPr>
            <a:spLocks noGrp="1"/>
          </p:cNvSpPr>
          <p:nvPr>
            <p:ph type="sldNum" sz="quarter" idx="11"/>
          </p:nvPr>
        </p:nvSpPr>
        <p:spPr>
          <a:xfrm>
            <a:off x="61703" y="4869258"/>
            <a:ext cx="609600" cy="273844"/>
          </a:xfrm>
        </p:spPr>
        <p:txBody>
          <a:bodyPr/>
          <a:lstStyle/>
          <a:p>
            <a:fld id="{5069E927-15F6-8846-9E92-04BAA7737A2A}" type="slidenum">
              <a:rPr lang="en-US" smtClean="0"/>
              <a:pPr/>
              <a:t>17</a:t>
            </a:fld>
            <a:endParaRPr lang="en-US" dirty="0"/>
          </a:p>
        </p:txBody>
      </p:sp>
      <p:sp>
        <p:nvSpPr>
          <p:cNvPr id="20" name="Rounded Rectangle 19"/>
          <p:cNvSpPr/>
          <p:nvPr/>
        </p:nvSpPr>
        <p:spPr>
          <a:xfrm>
            <a:off x="642537" y="685800"/>
            <a:ext cx="6400800" cy="20574"/>
          </a:xfrm>
          <a:prstGeom prst="roundRect">
            <a:avLst>
              <a:gd name="adj" fmla="val 50000"/>
            </a:avLst>
          </a:prstGeom>
          <a:gradFill flip="none" rotWithShape="1">
            <a:gsLst>
              <a:gs pos="5000">
                <a:schemeClr val="accent5"/>
              </a:gs>
              <a:gs pos="91000">
                <a:schemeClr val="bg1"/>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pic>
        <p:nvPicPr>
          <p:cNvPr id="11" name="Picture 2"/>
          <p:cNvPicPr>
            <a:picLocks noChangeAspect="1" noChangeArrowheads="1"/>
          </p:cNvPicPr>
          <p:nvPr/>
        </p:nvPicPr>
        <p:blipFill>
          <a:blip r:embed="rId3" cstate="print"/>
          <a:srcRect/>
          <a:stretch>
            <a:fillRect/>
          </a:stretch>
        </p:blipFill>
        <p:spPr bwMode="auto">
          <a:xfrm>
            <a:off x="228600" y="1224866"/>
            <a:ext cx="8750808" cy="3314700"/>
          </a:xfrm>
          <a:prstGeom prst="rect">
            <a:avLst/>
          </a:prstGeom>
          <a:noFill/>
          <a:ln w="9525">
            <a:noFill/>
            <a:miter lim="800000"/>
            <a:headEnd/>
            <a:tailEnd/>
          </a:ln>
        </p:spPr>
      </p:pic>
      <p:sp>
        <p:nvSpPr>
          <p:cNvPr id="12" name="Rectangle 11"/>
          <p:cNvSpPr/>
          <p:nvPr/>
        </p:nvSpPr>
        <p:spPr>
          <a:xfrm>
            <a:off x="0" y="4705477"/>
            <a:ext cx="9144000" cy="507831"/>
          </a:xfrm>
          <a:prstGeom prst="rect">
            <a:avLst/>
          </a:prstGeom>
        </p:spPr>
        <p:txBody>
          <a:bodyPr wrap="square">
            <a:spAutoFit/>
          </a:bodyPr>
          <a:lstStyle/>
          <a:p>
            <a:pPr algn="ctr"/>
            <a:endParaRPr lang="en-US" dirty="0" smtClean="0"/>
          </a:p>
          <a:p>
            <a:pPr algn="ctr"/>
            <a:r>
              <a:rPr lang="en-US" sz="900" dirty="0" smtClean="0"/>
              <a:t>Source: Nielsen Perishables Group FreshFacts® 52 weeks ending 9/27/14 </a:t>
            </a:r>
            <a:endParaRPr lang="en-US" sz="900" dirty="0"/>
          </a:p>
        </p:txBody>
      </p:sp>
      <p:sp>
        <p:nvSpPr>
          <p:cNvPr id="13" name="Text Placeholder 1"/>
          <p:cNvSpPr>
            <a:spLocks noGrp="1"/>
          </p:cNvSpPr>
          <p:nvPr>
            <p:ph type="body" sz="quarter" idx="10"/>
          </p:nvPr>
        </p:nvSpPr>
        <p:spPr>
          <a:xfrm>
            <a:off x="264161" y="918982"/>
            <a:ext cx="8615679" cy="255713"/>
          </a:xfrm>
        </p:spPr>
        <p:txBody>
          <a:bodyPr/>
          <a:lstStyle/>
          <a:p>
            <a:r>
              <a:rPr lang="en-US" sz="2000" dirty="0" smtClean="0"/>
              <a:t>Conventional &amp; Organic meat should differ by protein</a:t>
            </a:r>
            <a:endParaRPr lang="en-US" sz="2000" dirty="0"/>
          </a:p>
        </p:txBody>
      </p:sp>
      <p:sp>
        <p:nvSpPr>
          <p:cNvPr id="8" name="Oval 7"/>
          <p:cNvSpPr/>
          <p:nvPr/>
        </p:nvSpPr>
        <p:spPr>
          <a:xfrm>
            <a:off x="3768812" y="2744560"/>
            <a:ext cx="4504764" cy="91625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209785" y="2418576"/>
            <a:ext cx="2219215" cy="276999"/>
          </a:xfrm>
          <a:prstGeom prst="rect">
            <a:avLst/>
          </a:prstGeom>
          <a:solidFill>
            <a:schemeClr val="bg1"/>
          </a:solidFill>
        </p:spPr>
        <p:txBody>
          <a:bodyPr wrap="square" rtlCol="0">
            <a:spAutoFit/>
          </a:bodyPr>
          <a:lstStyle/>
          <a:p>
            <a:r>
              <a:rPr lang="en-US" sz="1200" b="1" dirty="0" smtClean="0">
                <a:solidFill>
                  <a:srgbClr val="0070C0"/>
                </a:solidFill>
              </a:rPr>
              <a:t>Conventional consumer</a:t>
            </a:r>
            <a:endParaRPr lang="en-US" sz="1200" b="1" dirty="0">
              <a:solidFill>
                <a:srgbClr val="0070C0"/>
              </a:solidFill>
            </a:endParaRPr>
          </a:p>
        </p:txBody>
      </p:sp>
      <p:sp>
        <p:nvSpPr>
          <p:cNvPr id="14" name="TextBox 13"/>
          <p:cNvSpPr txBox="1"/>
          <p:nvPr/>
        </p:nvSpPr>
        <p:spPr>
          <a:xfrm>
            <a:off x="1181210" y="3342501"/>
            <a:ext cx="2219215" cy="276999"/>
          </a:xfrm>
          <a:prstGeom prst="rect">
            <a:avLst/>
          </a:prstGeom>
          <a:solidFill>
            <a:schemeClr val="bg1"/>
          </a:solidFill>
        </p:spPr>
        <p:txBody>
          <a:bodyPr wrap="square" rtlCol="0">
            <a:spAutoFit/>
          </a:bodyPr>
          <a:lstStyle/>
          <a:p>
            <a:r>
              <a:rPr lang="en-US" sz="1200" b="1" dirty="0" smtClean="0">
                <a:solidFill>
                  <a:srgbClr val="0070C0"/>
                </a:solidFill>
              </a:rPr>
              <a:t>Organic/natural consumer</a:t>
            </a:r>
            <a:endParaRPr lang="en-US" sz="1200" b="1" dirty="0">
              <a:solidFill>
                <a:srgbClr val="0070C0"/>
              </a:solidFill>
            </a:endParaRPr>
          </a:p>
        </p:txBody>
      </p:sp>
    </p:spTree>
    <p:extLst>
      <p:ext uri="{BB962C8B-B14F-4D97-AF65-F5344CB8AC3E}">
        <p14:creationId xmlns="" xmlns:p14="http://schemas.microsoft.com/office/powerpoint/2010/main" val="491037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    </a:t>
            </a:r>
            <a:r>
              <a:rPr lang="en-US" dirty="0" smtClean="0"/>
              <a:t>Product Claims</a:t>
            </a:r>
            <a:endParaRPr lang="en-US" dirty="0"/>
          </a:p>
        </p:txBody>
      </p:sp>
      <p:sp>
        <p:nvSpPr>
          <p:cNvPr id="22" name="Slide Number Placeholder 21"/>
          <p:cNvSpPr>
            <a:spLocks noGrp="1"/>
          </p:cNvSpPr>
          <p:nvPr>
            <p:ph type="sldNum" sz="quarter" idx="11"/>
          </p:nvPr>
        </p:nvSpPr>
        <p:spPr>
          <a:xfrm>
            <a:off x="61703" y="4869258"/>
            <a:ext cx="609600" cy="273844"/>
          </a:xfrm>
        </p:spPr>
        <p:txBody>
          <a:bodyPr/>
          <a:lstStyle/>
          <a:p>
            <a:fld id="{5069E927-15F6-8846-9E92-04BAA7737A2A}" type="slidenum">
              <a:rPr lang="en-US" smtClean="0"/>
              <a:pPr/>
              <a:t>18</a:t>
            </a:fld>
            <a:endParaRPr lang="en-US" dirty="0"/>
          </a:p>
        </p:txBody>
      </p:sp>
      <p:sp>
        <p:nvSpPr>
          <p:cNvPr id="20" name="Rounded Rectangle 19"/>
          <p:cNvSpPr/>
          <p:nvPr/>
        </p:nvSpPr>
        <p:spPr>
          <a:xfrm>
            <a:off x="1371600" y="685800"/>
            <a:ext cx="6400800" cy="20574"/>
          </a:xfrm>
          <a:prstGeom prst="roundRect">
            <a:avLst>
              <a:gd name="adj" fmla="val 50000"/>
            </a:avLst>
          </a:prstGeom>
          <a:gradFill flip="none" rotWithShape="1">
            <a:gsLst>
              <a:gs pos="5000">
                <a:schemeClr val="accent5"/>
              </a:gs>
              <a:gs pos="91000">
                <a:schemeClr val="bg1"/>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sp>
        <p:nvSpPr>
          <p:cNvPr id="28" name="Text Placeholder 27"/>
          <p:cNvSpPr>
            <a:spLocks noGrp="1"/>
          </p:cNvSpPr>
          <p:nvPr>
            <p:ph type="body" sz="quarter" idx="13"/>
          </p:nvPr>
        </p:nvSpPr>
        <p:spPr/>
        <p:txBody>
          <a:bodyPr/>
          <a:lstStyle/>
          <a:p>
            <a:r>
              <a:rPr lang="en-US" dirty="0" smtClean="0"/>
              <a:t>Product Claims</a:t>
            </a:r>
            <a:endParaRPr lang="en-US" dirty="0"/>
          </a:p>
        </p:txBody>
      </p:sp>
      <p:pic>
        <p:nvPicPr>
          <p:cNvPr id="31" name="Picture 12" descr="http://www.humanesociety.org/assets/images/gestation/cratefree_companies.jpg"/>
          <p:cNvPicPr>
            <a:picLocks noChangeAspect="1" noChangeArrowheads="1"/>
          </p:cNvPicPr>
          <p:nvPr/>
        </p:nvPicPr>
        <p:blipFill>
          <a:blip r:embed="rId3" cstate="print"/>
          <a:srcRect/>
          <a:stretch>
            <a:fillRect/>
          </a:stretch>
        </p:blipFill>
        <p:spPr bwMode="auto">
          <a:xfrm>
            <a:off x="3276600" y="1255764"/>
            <a:ext cx="2400300" cy="1227754"/>
          </a:xfrm>
          <a:prstGeom prst="rect">
            <a:avLst/>
          </a:prstGeom>
          <a:noFill/>
        </p:spPr>
      </p:pic>
      <p:pic>
        <p:nvPicPr>
          <p:cNvPr id="32" name="Picture 32" descr="http://wellbeingwire.meyouhealth.com/wp-content/uploads/2012/07/usdaorganicseal.png"/>
          <p:cNvPicPr>
            <a:picLocks noChangeAspect="1" noChangeArrowheads="1"/>
          </p:cNvPicPr>
          <p:nvPr/>
        </p:nvPicPr>
        <p:blipFill>
          <a:blip r:embed="rId4" cstate="print"/>
          <a:srcRect/>
          <a:stretch>
            <a:fillRect/>
          </a:stretch>
        </p:blipFill>
        <p:spPr bwMode="auto">
          <a:xfrm>
            <a:off x="7772400" y="3086100"/>
            <a:ext cx="1066800" cy="800100"/>
          </a:xfrm>
          <a:prstGeom prst="rect">
            <a:avLst/>
          </a:prstGeom>
          <a:noFill/>
        </p:spPr>
      </p:pic>
      <p:pic>
        <p:nvPicPr>
          <p:cNvPr id="33" name="Picture 36" descr="http://www.fastmetabolismdiet.com/wp-content/uploads/2012/11/No-Nitrates.jpg"/>
          <p:cNvPicPr>
            <a:picLocks noChangeAspect="1" noChangeArrowheads="1"/>
          </p:cNvPicPr>
          <p:nvPr/>
        </p:nvPicPr>
        <p:blipFill>
          <a:blip r:embed="rId5" cstate="print"/>
          <a:srcRect/>
          <a:stretch>
            <a:fillRect/>
          </a:stretch>
        </p:blipFill>
        <p:spPr bwMode="auto">
          <a:xfrm>
            <a:off x="4191001" y="2571750"/>
            <a:ext cx="1076325" cy="807244"/>
          </a:xfrm>
          <a:prstGeom prst="rect">
            <a:avLst/>
          </a:prstGeom>
          <a:noFill/>
        </p:spPr>
      </p:pic>
      <p:pic>
        <p:nvPicPr>
          <p:cNvPr id="36" name="Picture 38" descr="http://img2.imagesbn.com/p/9780412055713_p0_v2_s260x420.JPG"/>
          <p:cNvPicPr>
            <a:picLocks noChangeAspect="1" noChangeArrowheads="1"/>
          </p:cNvPicPr>
          <p:nvPr/>
        </p:nvPicPr>
        <p:blipFill>
          <a:blip r:embed="rId6" cstate="print"/>
          <a:srcRect/>
          <a:stretch>
            <a:fillRect/>
          </a:stretch>
        </p:blipFill>
        <p:spPr bwMode="auto">
          <a:xfrm>
            <a:off x="232951" y="3632885"/>
            <a:ext cx="2415518" cy="627106"/>
          </a:xfrm>
          <a:prstGeom prst="rect">
            <a:avLst/>
          </a:prstGeom>
          <a:noFill/>
        </p:spPr>
      </p:pic>
      <p:pic>
        <p:nvPicPr>
          <p:cNvPr id="37" name="Picture 44" descr="http://modpaleo.com/wp-content/uploads/2013/04/AnimalWelfareApproved.jpg"/>
          <p:cNvPicPr>
            <a:picLocks noChangeAspect="1" noChangeArrowheads="1"/>
          </p:cNvPicPr>
          <p:nvPr/>
        </p:nvPicPr>
        <p:blipFill>
          <a:blip r:embed="rId7" cstate="print"/>
          <a:srcRect/>
          <a:stretch>
            <a:fillRect/>
          </a:stretch>
        </p:blipFill>
        <p:spPr bwMode="auto">
          <a:xfrm>
            <a:off x="5105400" y="2857500"/>
            <a:ext cx="2356124" cy="1478756"/>
          </a:xfrm>
          <a:prstGeom prst="rect">
            <a:avLst/>
          </a:prstGeom>
          <a:noFill/>
        </p:spPr>
      </p:pic>
      <p:pic>
        <p:nvPicPr>
          <p:cNvPr id="38" name="Picture 42" descr="http://www.chipotle.com/en-us/html/responsibly-raised-assets/responsibly_raised_loved.png"/>
          <p:cNvPicPr>
            <a:picLocks noChangeAspect="1" noChangeArrowheads="1"/>
          </p:cNvPicPr>
          <p:nvPr/>
        </p:nvPicPr>
        <p:blipFill>
          <a:blip r:embed="rId8" cstate="print"/>
          <a:srcRect/>
          <a:stretch>
            <a:fillRect/>
          </a:stretch>
        </p:blipFill>
        <p:spPr bwMode="auto">
          <a:xfrm>
            <a:off x="2233613" y="4288565"/>
            <a:ext cx="3762375" cy="771526"/>
          </a:xfrm>
          <a:prstGeom prst="rect">
            <a:avLst/>
          </a:prstGeom>
          <a:noFill/>
        </p:spPr>
      </p:pic>
      <p:pic>
        <p:nvPicPr>
          <p:cNvPr id="39" name="Picture 10" descr="http://cdn.blisstree.com/files/2012/02/greatforyou.jpg"/>
          <p:cNvPicPr>
            <a:picLocks noChangeAspect="1" noChangeArrowheads="1"/>
          </p:cNvPicPr>
          <p:nvPr/>
        </p:nvPicPr>
        <p:blipFill>
          <a:blip r:embed="rId9" cstate="print"/>
          <a:srcRect/>
          <a:stretch>
            <a:fillRect/>
          </a:stretch>
        </p:blipFill>
        <p:spPr bwMode="auto">
          <a:xfrm>
            <a:off x="2819400" y="1943100"/>
            <a:ext cx="1295400" cy="1446863"/>
          </a:xfrm>
          <a:prstGeom prst="rect">
            <a:avLst/>
          </a:prstGeom>
          <a:noFill/>
        </p:spPr>
      </p:pic>
      <p:pic>
        <p:nvPicPr>
          <p:cNvPr id="48" name="Picture 16" descr="http://67.227.162.55/~nolan/wp-content/uploads/2012/11/sliderAllNatural.jpg"/>
          <p:cNvPicPr>
            <a:picLocks noChangeAspect="1" noChangeArrowheads="1"/>
          </p:cNvPicPr>
          <p:nvPr/>
        </p:nvPicPr>
        <p:blipFill>
          <a:blip r:embed="rId10" cstate="print"/>
          <a:srcRect/>
          <a:stretch>
            <a:fillRect/>
          </a:stretch>
        </p:blipFill>
        <p:spPr bwMode="auto">
          <a:xfrm>
            <a:off x="6019800" y="4057650"/>
            <a:ext cx="2590800" cy="786174"/>
          </a:xfrm>
          <a:prstGeom prst="rect">
            <a:avLst/>
          </a:prstGeom>
          <a:noFill/>
        </p:spPr>
      </p:pic>
      <p:pic>
        <p:nvPicPr>
          <p:cNvPr id="50" name="Picture 46" descr="http://marycrimmins.com/wp-content/uploads/2011/09/label-no-hormones_300.jpg"/>
          <p:cNvPicPr>
            <a:picLocks noChangeAspect="1" noChangeArrowheads="1"/>
          </p:cNvPicPr>
          <p:nvPr/>
        </p:nvPicPr>
        <p:blipFill>
          <a:blip r:embed="rId11" cstate="print"/>
          <a:srcRect t="6723" b="10364"/>
          <a:stretch>
            <a:fillRect/>
          </a:stretch>
        </p:blipFill>
        <p:spPr bwMode="auto">
          <a:xfrm>
            <a:off x="7461524" y="1943100"/>
            <a:ext cx="1371600" cy="1014984"/>
          </a:xfrm>
          <a:prstGeom prst="rect">
            <a:avLst/>
          </a:prstGeom>
          <a:noFill/>
        </p:spPr>
      </p:pic>
      <p:pic>
        <p:nvPicPr>
          <p:cNvPr id="52" name="Picture 5"/>
          <p:cNvPicPr>
            <a:picLocks noChangeAspect="1" noChangeArrowheads="1"/>
          </p:cNvPicPr>
          <p:nvPr/>
        </p:nvPicPr>
        <p:blipFill>
          <a:blip r:embed="rId12" cstate="print"/>
          <a:srcRect/>
          <a:stretch>
            <a:fillRect/>
          </a:stretch>
        </p:blipFill>
        <p:spPr bwMode="auto">
          <a:xfrm>
            <a:off x="5676900" y="1879576"/>
            <a:ext cx="1943100" cy="1073819"/>
          </a:xfrm>
          <a:prstGeom prst="rect">
            <a:avLst/>
          </a:prstGeom>
          <a:noFill/>
          <a:ln w="9525">
            <a:noFill/>
            <a:miter lim="800000"/>
            <a:headEnd/>
            <a:tailEnd/>
          </a:ln>
        </p:spPr>
      </p:pic>
      <p:pic>
        <p:nvPicPr>
          <p:cNvPr id="54" name="Picture 22" descr="http://cdn3.volusion.com/zsajk.zjwgq/v/vspfiles/photos/LB-PAST-2.jpg?1382514161"/>
          <p:cNvPicPr>
            <a:picLocks noChangeAspect="1" noChangeArrowheads="1"/>
          </p:cNvPicPr>
          <p:nvPr/>
        </p:nvPicPr>
        <p:blipFill>
          <a:blip r:embed="rId13" cstate="print"/>
          <a:srcRect/>
          <a:stretch>
            <a:fillRect/>
          </a:stretch>
        </p:blipFill>
        <p:spPr bwMode="auto">
          <a:xfrm>
            <a:off x="6172200" y="1200150"/>
            <a:ext cx="2590800" cy="571500"/>
          </a:xfrm>
          <a:prstGeom prst="rect">
            <a:avLst/>
          </a:prstGeom>
          <a:noFill/>
        </p:spPr>
      </p:pic>
      <p:pic>
        <p:nvPicPr>
          <p:cNvPr id="55" name="Picture 2" descr="http://www.paorganic.org/wp-content/uploads/2013/10/Grassfed-Logo.png"/>
          <p:cNvPicPr>
            <a:picLocks noChangeAspect="1" noChangeArrowheads="1"/>
          </p:cNvPicPr>
          <p:nvPr/>
        </p:nvPicPr>
        <p:blipFill>
          <a:blip r:embed="rId14" cstate="print"/>
          <a:srcRect/>
          <a:stretch>
            <a:fillRect/>
          </a:stretch>
        </p:blipFill>
        <p:spPr bwMode="auto">
          <a:xfrm>
            <a:off x="304800" y="1115203"/>
            <a:ext cx="1181100" cy="842261"/>
          </a:xfrm>
          <a:prstGeom prst="rect">
            <a:avLst/>
          </a:prstGeom>
          <a:noFill/>
        </p:spPr>
      </p:pic>
      <p:pic>
        <p:nvPicPr>
          <p:cNvPr id="56" name="Picture 40" descr="http://1.bp.blogspot.com/_EGBQ3TboVYY/S10HPRWg0aI/AAAAAAAAABQ/f5Bd3goGW8g/s320/certified_humane.gif"/>
          <p:cNvPicPr>
            <a:picLocks noChangeAspect="1" noChangeArrowheads="1"/>
          </p:cNvPicPr>
          <p:nvPr/>
        </p:nvPicPr>
        <p:blipFill>
          <a:blip r:embed="rId15" cstate="print"/>
          <a:srcRect/>
          <a:stretch>
            <a:fillRect/>
          </a:stretch>
        </p:blipFill>
        <p:spPr bwMode="auto">
          <a:xfrm>
            <a:off x="304801" y="1915304"/>
            <a:ext cx="2524125" cy="1293019"/>
          </a:xfrm>
          <a:prstGeom prst="rect">
            <a:avLst/>
          </a:prstGeom>
          <a:noFill/>
        </p:spPr>
      </p:pic>
      <p:pic>
        <p:nvPicPr>
          <p:cNvPr id="57" name="Picture 2" descr="http://williampowersbooks.com/blog/wp-content/uploads/2010/11/free_range_blackwhite_logo_jpeg_1176915276.jpg"/>
          <p:cNvPicPr>
            <a:picLocks noChangeAspect="1" noChangeArrowheads="1"/>
          </p:cNvPicPr>
          <p:nvPr/>
        </p:nvPicPr>
        <p:blipFill>
          <a:blip r:embed="rId16" cstate="print"/>
          <a:srcRect/>
          <a:stretch>
            <a:fillRect/>
          </a:stretch>
        </p:blipFill>
        <p:spPr bwMode="auto">
          <a:xfrm>
            <a:off x="1905000" y="1078133"/>
            <a:ext cx="1219200" cy="891540"/>
          </a:xfrm>
          <a:prstGeom prst="rect">
            <a:avLst/>
          </a:prstGeom>
          <a:noFill/>
        </p:spPr>
      </p:pic>
      <p:pic>
        <p:nvPicPr>
          <p:cNvPr id="58" name="Picture 26" descr="http://image.shutterstock.com/display_pic_with_logo/347911/347911,1322766460,2/stock-vector-antibiotic-free-food-label-badge-or-seal-with-green-and-yellow-color-in-vector-90279004.jpg"/>
          <p:cNvPicPr>
            <a:picLocks noChangeAspect="1" noChangeArrowheads="1"/>
          </p:cNvPicPr>
          <p:nvPr/>
        </p:nvPicPr>
        <p:blipFill>
          <a:blip r:embed="rId17" cstate="print"/>
          <a:srcRect/>
          <a:stretch>
            <a:fillRect/>
          </a:stretch>
        </p:blipFill>
        <p:spPr bwMode="auto">
          <a:xfrm>
            <a:off x="2611398" y="3396560"/>
            <a:ext cx="2476500" cy="857250"/>
          </a:xfrm>
          <a:prstGeom prst="rect">
            <a:avLst/>
          </a:prstGeom>
          <a:noFill/>
        </p:spPr>
      </p:pic>
      <p:pic>
        <p:nvPicPr>
          <p:cNvPr id="40" name="Picture 18" descr="http://blog.toplinefoods.com/wp-content/uploads/2012/10/PPC-Grass-Fed-Beef.jpg"/>
          <p:cNvPicPr>
            <a:picLocks noChangeAspect="1" noChangeArrowheads="1"/>
          </p:cNvPicPr>
          <p:nvPr/>
        </p:nvPicPr>
        <p:blipFill>
          <a:blip r:embed="rId18" cstate="print"/>
          <a:srcRect/>
          <a:stretch>
            <a:fillRect/>
          </a:stretch>
        </p:blipFill>
        <p:spPr bwMode="auto">
          <a:xfrm>
            <a:off x="0" y="3143250"/>
            <a:ext cx="3657600" cy="400050"/>
          </a:xfrm>
          <a:prstGeom prst="rect">
            <a:avLst/>
          </a:prstGeom>
          <a:noFill/>
        </p:spPr>
      </p:pic>
    </p:spTree>
    <p:extLst>
      <p:ext uri="{BB962C8B-B14F-4D97-AF65-F5344CB8AC3E}">
        <p14:creationId xmlns="" xmlns:p14="http://schemas.microsoft.com/office/powerpoint/2010/main" val="491037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b="1" dirty="0" smtClean="0"/>
              <a:t>What does ‘Natural’ mean?</a:t>
            </a:r>
          </a:p>
        </p:txBody>
      </p:sp>
      <p:sp>
        <p:nvSpPr>
          <p:cNvPr id="22" name="Slide Number Placeholder 21"/>
          <p:cNvSpPr>
            <a:spLocks noGrp="1"/>
          </p:cNvSpPr>
          <p:nvPr>
            <p:ph type="sldNum" sz="quarter" idx="11"/>
          </p:nvPr>
        </p:nvSpPr>
        <p:spPr>
          <a:xfrm>
            <a:off x="61703" y="4869258"/>
            <a:ext cx="609600" cy="273844"/>
          </a:xfrm>
        </p:spPr>
        <p:txBody>
          <a:bodyPr/>
          <a:lstStyle/>
          <a:p>
            <a:fld id="{5069E927-15F6-8846-9E92-04BAA7737A2A}" type="slidenum">
              <a:rPr lang="en-US" smtClean="0"/>
              <a:pPr/>
              <a:t>19</a:t>
            </a:fld>
            <a:endParaRPr lang="en-US" dirty="0"/>
          </a:p>
        </p:txBody>
      </p:sp>
      <p:sp>
        <p:nvSpPr>
          <p:cNvPr id="19" name="Text Placeholder 18"/>
          <p:cNvSpPr>
            <a:spLocks noGrp="1"/>
          </p:cNvSpPr>
          <p:nvPr>
            <p:ph type="body" sz="quarter" idx="13"/>
          </p:nvPr>
        </p:nvSpPr>
        <p:spPr/>
        <p:txBody>
          <a:bodyPr/>
          <a:lstStyle/>
          <a:p>
            <a:pPr lvl="0"/>
            <a:r>
              <a:rPr lang="en-US" dirty="0" smtClean="0">
                <a:solidFill>
                  <a:schemeClr val="tx1">
                    <a:tint val="75000"/>
                  </a:schemeClr>
                </a:solidFill>
              </a:rPr>
              <a:t>Survey of 2,500 consumers…</a:t>
            </a:r>
          </a:p>
          <a:p>
            <a:endParaRPr lang="en-US" dirty="0"/>
          </a:p>
        </p:txBody>
      </p:sp>
      <p:sp>
        <p:nvSpPr>
          <p:cNvPr id="20" name="Rounded Rectangle 19"/>
          <p:cNvSpPr/>
          <p:nvPr/>
        </p:nvSpPr>
        <p:spPr>
          <a:xfrm>
            <a:off x="643782" y="685800"/>
            <a:ext cx="6400800" cy="20574"/>
          </a:xfrm>
          <a:prstGeom prst="roundRect">
            <a:avLst>
              <a:gd name="adj" fmla="val 50000"/>
            </a:avLst>
          </a:prstGeom>
          <a:gradFill flip="none" rotWithShape="1">
            <a:gsLst>
              <a:gs pos="5000">
                <a:schemeClr val="accent5"/>
              </a:gs>
              <a:gs pos="91000">
                <a:schemeClr val="bg1"/>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sp>
        <p:nvSpPr>
          <p:cNvPr id="32" name="TextBox 31"/>
          <p:cNvSpPr txBox="1"/>
          <p:nvPr/>
        </p:nvSpPr>
        <p:spPr>
          <a:xfrm>
            <a:off x="304800" y="4819263"/>
            <a:ext cx="8077200" cy="276999"/>
          </a:xfrm>
          <a:prstGeom prst="rect">
            <a:avLst/>
          </a:prstGeom>
          <a:noFill/>
        </p:spPr>
        <p:txBody>
          <a:bodyPr wrap="square" rtlCol="0">
            <a:spAutoFit/>
          </a:bodyPr>
          <a:lstStyle/>
          <a:p>
            <a:pPr algn="ctr"/>
            <a:r>
              <a:rPr lang="en-US" sz="1200" dirty="0" smtClean="0"/>
              <a:t>Letterhead Food Research.  Base 2,500 consumers</a:t>
            </a:r>
            <a:endParaRPr lang="en-US" sz="1200" dirty="0"/>
          </a:p>
        </p:txBody>
      </p:sp>
      <p:pic>
        <p:nvPicPr>
          <p:cNvPr id="36" name="Picture 2" descr="lost in the meat section093"/>
          <p:cNvPicPr>
            <a:picLocks noChangeAspect="1" noChangeArrowheads="1"/>
          </p:cNvPicPr>
          <p:nvPr/>
        </p:nvPicPr>
        <p:blipFill>
          <a:blip r:embed="rId3" cstate="print"/>
          <a:srcRect/>
          <a:stretch>
            <a:fillRect/>
          </a:stretch>
        </p:blipFill>
        <p:spPr bwMode="auto">
          <a:xfrm>
            <a:off x="5122506" y="1097280"/>
            <a:ext cx="3768913" cy="2841437"/>
          </a:xfrm>
          <a:prstGeom prst="rect">
            <a:avLst/>
          </a:prstGeom>
          <a:noFill/>
        </p:spPr>
      </p:pic>
      <p:sp>
        <p:nvSpPr>
          <p:cNvPr id="37" name="Text Placeholder 3"/>
          <p:cNvSpPr txBox="1">
            <a:spLocks/>
          </p:cNvSpPr>
          <p:nvPr/>
        </p:nvSpPr>
        <p:spPr>
          <a:xfrm>
            <a:off x="228600" y="4074642"/>
            <a:ext cx="8616950" cy="381000"/>
          </a:xfrm>
          <a:prstGeom prst="rect">
            <a:avLst/>
          </a:prstGeom>
        </p:spPr>
        <p:txBody>
          <a:bodyPr vert="horz"/>
          <a:lstStyle/>
          <a:p>
            <a:pPr marL="342900" marR="0" lvl="0" indent="-342900" algn="ctr" defTabSz="457200" rtl="0" eaLnBrk="0" fontAlgn="base" latinLnBrk="0" hangingPunct="0">
              <a:lnSpc>
                <a:spcPct val="100000"/>
              </a:lnSpc>
              <a:spcBef>
                <a:spcPct val="20000"/>
              </a:spcBef>
              <a:spcAft>
                <a:spcPct val="0"/>
              </a:spcAft>
              <a:buClrTx/>
              <a:buSzTx/>
              <a:tabLst/>
              <a:defRPr/>
            </a:pPr>
            <a:r>
              <a:rPr kumimoji="0" lang="en-US" sz="2200" b="0" i="0" u="none" strike="noStrike" kern="1200" cap="none" spc="0" normalizeH="0" baseline="0" noProof="0" dirty="0" smtClean="0">
                <a:ln>
                  <a:noFill/>
                </a:ln>
                <a:solidFill>
                  <a:srgbClr val="606160"/>
                </a:solidFill>
                <a:effectLst/>
                <a:uLnTx/>
                <a:uFillTx/>
                <a:latin typeface="Arial"/>
                <a:ea typeface="+mn-ea"/>
                <a:cs typeface="Arial"/>
              </a:rPr>
              <a:t>	</a:t>
            </a:r>
            <a:r>
              <a:rPr kumimoji="0" lang="en-US" sz="1600" b="0" i="0" u="none" strike="noStrike" kern="1200" cap="none" spc="0" normalizeH="0" baseline="0" noProof="0" dirty="0" smtClean="0">
                <a:ln>
                  <a:noFill/>
                </a:ln>
                <a:solidFill>
                  <a:srgbClr val="FF0000"/>
                </a:solidFill>
                <a:effectLst/>
                <a:uLnTx/>
                <a:uFillTx/>
                <a:latin typeface="Arial"/>
                <a:ea typeface="+mn-ea"/>
                <a:cs typeface="Arial"/>
              </a:rPr>
              <a:t>79% of people polled said they think food companies should provide more information to consumers about the way</a:t>
            </a:r>
            <a:r>
              <a:rPr kumimoji="0" lang="en-US" sz="1600" b="0" i="0" u="none" strike="noStrike" kern="1200" cap="none" spc="0" normalizeH="0" noProof="0" dirty="0" smtClean="0">
                <a:ln>
                  <a:noFill/>
                </a:ln>
                <a:solidFill>
                  <a:srgbClr val="FF0000"/>
                </a:solidFill>
                <a:effectLst/>
                <a:uLnTx/>
                <a:uFillTx/>
                <a:latin typeface="Arial"/>
                <a:ea typeface="+mn-ea"/>
                <a:cs typeface="Arial"/>
              </a:rPr>
              <a:t> their products are grown and manufactured</a:t>
            </a:r>
            <a:endParaRPr kumimoji="0" lang="en-US" sz="1600" b="0" i="0" u="none" strike="noStrike" kern="1200" cap="none" spc="0" normalizeH="0" baseline="0" noProof="0" dirty="0" smtClean="0">
              <a:ln>
                <a:noFill/>
              </a:ln>
              <a:solidFill>
                <a:srgbClr val="FF0000"/>
              </a:solidFill>
              <a:effectLst/>
              <a:uLnTx/>
              <a:uFillTx/>
              <a:latin typeface="Arial"/>
              <a:ea typeface="+mn-ea"/>
              <a:cs typeface="Arial"/>
            </a:endParaRPr>
          </a:p>
        </p:txBody>
      </p:sp>
      <p:sp>
        <p:nvSpPr>
          <p:cNvPr id="10" name="TextBox 9"/>
          <p:cNvSpPr txBox="1"/>
          <p:nvPr/>
        </p:nvSpPr>
        <p:spPr>
          <a:xfrm>
            <a:off x="228600" y="1074183"/>
            <a:ext cx="4893906" cy="3000460"/>
          </a:xfrm>
          <a:prstGeom prst="rect">
            <a:avLst/>
          </a:prstGeom>
          <a:noFill/>
        </p:spPr>
        <p:txBody>
          <a:bodyPr wrap="square" numCol="2" rtlCol="0">
            <a:spAutoFit/>
          </a:bodyPr>
          <a:lstStyle/>
          <a:p>
            <a:pPr lvl="0">
              <a:spcAft>
                <a:spcPts val="1200"/>
              </a:spcAft>
              <a:buClr>
                <a:schemeClr val="accent4"/>
              </a:buClr>
              <a:defRPr/>
            </a:pPr>
            <a:r>
              <a:rPr lang="en-US" sz="1050" b="1" dirty="0" smtClean="0"/>
              <a:t>58%    Organic</a:t>
            </a:r>
          </a:p>
          <a:p>
            <a:pPr lvl="0">
              <a:spcAft>
                <a:spcPts val="1200"/>
              </a:spcAft>
              <a:buClr>
                <a:schemeClr val="accent4"/>
              </a:buClr>
              <a:defRPr/>
            </a:pPr>
            <a:r>
              <a:rPr lang="en-US" sz="1050" b="1" dirty="0" smtClean="0"/>
              <a:t>40%   No Chemicals/ artificial substances added</a:t>
            </a:r>
          </a:p>
          <a:p>
            <a:pPr lvl="0">
              <a:spcAft>
                <a:spcPts val="1200"/>
              </a:spcAft>
              <a:buClr>
                <a:schemeClr val="accent4"/>
              </a:buClr>
              <a:defRPr/>
            </a:pPr>
            <a:r>
              <a:rPr lang="en-US" sz="1050" b="1" dirty="0" smtClean="0"/>
              <a:t>39%   Coming from Nature</a:t>
            </a:r>
          </a:p>
          <a:p>
            <a:pPr lvl="0">
              <a:spcAft>
                <a:spcPts val="1200"/>
              </a:spcAft>
              <a:buClr>
                <a:schemeClr val="accent4"/>
              </a:buClr>
              <a:defRPr/>
            </a:pPr>
            <a:r>
              <a:rPr lang="en-US" sz="1050" b="1" dirty="0" smtClean="0"/>
              <a:t>37%   No additives</a:t>
            </a:r>
          </a:p>
          <a:p>
            <a:pPr lvl="0">
              <a:spcAft>
                <a:spcPts val="1200"/>
              </a:spcAft>
              <a:buClr>
                <a:schemeClr val="accent4"/>
              </a:buClr>
              <a:defRPr/>
            </a:pPr>
            <a:r>
              <a:rPr lang="en-US" sz="1050" b="1" dirty="0" smtClean="0"/>
              <a:t>29%   Hormone-Free</a:t>
            </a:r>
          </a:p>
          <a:p>
            <a:pPr lvl="0">
              <a:spcAft>
                <a:spcPts val="1200"/>
              </a:spcAft>
              <a:buClr>
                <a:schemeClr val="accent4"/>
              </a:buClr>
              <a:defRPr/>
            </a:pPr>
            <a:r>
              <a:rPr lang="en-US" sz="1050" b="1" dirty="0" smtClean="0"/>
              <a:t>20%   No artificial flavors</a:t>
            </a:r>
          </a:p>
          <a:p>
            <a:pPr lvl="0">
              <a:spcAft>
                <a:spcPts val="1200"/>
              </a:spcAft>
              <a:buClr>
                <a:schemeClr val="accent4"/>
              </a:buClr>
              <a:defRPr/>
            </a:pPr>
            <a:r>
              <a:rPr lang="en-US" sz="1050" b="1" dirty="0" smtClean="0"/>
              <a:t>18%   Not Modified/Not Processed</a:t>
            </a:r>
          </a:p>
          <a:p>
            <a:pPr lvl="0">
              <a:spcAft>
                <a:spcPts val="1200"/>
              </a:spcAft>
              <a:buClr>
                <a:schemeClr val="accent4"/>
              </a:buClr>
              <a:defRPr/>
            </a:pPr>
            <a:r>
              <a:rPr lang="en-US" sz="1050" b="1" dirty="0" smtClean="0"/>
              <a:t>17%   No Colorings</a:t>
            </a:r>
          </a:p>
          <a:p>
            <a:pPr lvl="0">
              <a:spcAft>
                <a:spcPts val="1200"/>
              </a:spcAft>
              <a:buClr>
                <a:schemeClr val="accent4"/>
              </a:buClr>
              <a:defRPr/>
            </a:pPr>
            <a:r>
              <a:rPr lang="en-US" sz="1050" b="1" dirty="0" smtClean="0"/>
              <a:t>13%   Environmentally friendly</a:t>
            </a:r>
          </a:p>
          <a:p>
            <a:pPr lvl="0">
              <a:spcAft>
                <a:spcPts val="1200"/>
              </a:spcAft>
              <a:buClr>
                <a:schemeClr val="accent4"/>
              </a:buClr>
              <a:defRPr/>
            </a:pPr>
            <a:r>
              <a:rPr lang="en-US" sz="1050" b="1" dirty="0" smtClean="0"/>
              <a:t>13%   Healthy</a:t>
            </a:r>
          </a:p>
          <a:p>
            <a:pPr lvl="0">
              <a:spcAft>
                <a:spcPts val="1200"/>
              </a:spcAft>
              <a:buClr>
                <a:schemeClr val="accent4"/>
              </a:buClr>
              <a:defRPr/>
            </a:pPr>
            <a:r>
              <a:rPr lang="en-US" sz="1050" b="1" dirty="0" smtClean="0"/>
              <a:t>13%   From animals reared outdoors</a:t>
            </a:r>
          </a:p>
          <a:p>
            <a:pPr lvl="0">
              <a:spcAft>
                <a:spcPts val="1200"/>
              </a:spcAft>
              <a:buClr>
                <a:schemeClr val="accent4"/>
              </a:buClr>
              <a:defRPr/>
            </a:pPr>
            <a:r>
              <a:rPr lang="en-US" sz="1050" b="1" dirty="0" smtClean="0"/>
              <a:t>13%   No preservatives</a:t>
            </a:r>
          </a:p>
          <a:p>
            <a:pPr lvl="0">
              <a:spcAft>
                <a:spcPts val="1200"/>
              </a:spcAft>
              <a:buClr>
                <a:schemeClr val="accent4"/>
              </a:buClr>
              <a:defRPr/>
            </a:pPr>
            <a:r>
              <a:rPr lang="en-US" sz="1050" b="1" dirty="0" smtClean="0"/>
              <a:t>11%   No Fats</a:t>
            </a:r>
          </a:p>
          <a:p>
            <a:endParaRPr lang="en-US" dirty="0"/>
          </a:p>
        </p:txBody>
      </p:sp>
    </p:spTree>
    <p:extLst>
      <p:ext uri="{BB962C8B-B14F-4D97-AF65-F5344CB8AC3E}">
        <p14:creationId xmlns="" xmlns:p14="http://schemas.microsoft.com/office/powerpoint/2010/main" val="491037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4802" y="850744"/>
            <a:ext cx="7793317" cy="255713"/>
          </a:xfrm>
        </p:spPr>
        <p:txBody>
          <a:bodyPr>
            <a:normAutofit lnSpcReduction="10000"/>
          </a:bodyPr>
          <a:lstStyle/>
          <a:p>
            <a:r>
              <a:rPr lang="en-US" dirty="0" smtClean="0"/>
              <a:t>Brian Diffenderfer</a:t>
            </a:r>
            <a:endParaRPr lang="en-US" dirty="0"/>
          </a:p>
        </p:txBody>
      </p:sp>
      <p:sp>
        <p:nvSpPr>
          <p:cNvPr id="3" name="Text Placeholder 2"/>
          <p:cNvSpPr>
            <a:spLocks noGrp="1"/>
          </p:cNvSpPr>
          <p:nvPr>
            <p:ph type="body" sz="quarter" idx="11"/>
          </p:nvPr>
        </p:nvSpPr>
        <p:spPr>
          <a:xfrm>
            <a:off x="221596" y="358052"/>
            <a:ext cx="7977081" cy="255713"/>
          </a:xfrm>
        </p:spPr>
        <p:txBody>
          <a:bodyPr/>
          <a:lstStyle/>
          <a:p>
            <a:r>
              <a:rPr lang="en-US" dirty="0" smtClean="0"/>
              <a:t>Director of Meat &amp; Seafood</a:t>
            </a:r>
          </a:p>
          <a:p>
            <a:endParaRPr lang="en-US" dirty="0"/>
          </a:p>
        </p:txBody>
      </p:sp>
      <p:pic>
        <p:nvPicPr>
          <p:cNvPr id="5" name="Picture 4" descr="Brian Head shot #2.jpg"/>
          <p:cNvPicPr>
            <a:picLocks noChangeAspect="1"/>
          </p:cNvPicPr>
          <p:nvPr/>
        </p:nvPicPr>
        <p:blipFill>
          <a:blip r:embed="rId3" cstate="print"/>
          <a:stretch>
            <a:fillRect/>
          </a:stretch>
        </p:blipFill>
        <p:spPr>
          <a:xfrm>
            <a:off x="451508" y="1142999"/>
            <a:ext cx="1796392" cy="2346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535554" y="1184119"/>
            <a:ext cx="6265545" cy="1785104"/>
          </a:xfrm>
          <a:prstGeom prst="rect">
            <a:avLst/>
          </a:prstGeom>
          <a:noFill/>
        </p:spPr>
        <p:txBody>
          <a:bodyPr wrap="square" rtlCol="0">
            <a:spAutoFit/>
          </a:bodyPr>
          <a:lstStyle/>
          <a:p>
            <a:r>
              <a:rPr lang="en-US" sz="2000" dirty="0" smtClean="0">
                <a:latin typeface="Calibri" pitchFamily="34" charset="0"/>
                <a:cs typeface="Calibri" pitchFamily="34" charset="0"/>
              </a:rPr>
              <a:t>I’m a 32 year veteran of the grocery industry .  I spent 24 yrs with The Great A&amp;P Tea Co. working with the Meat &amp; Seafood Merchandising and Category Management teams.</a:t>
            </a:r>
          </a:p>
          <a:p>
            <a:endParaRPr lang="en-US" sz="1000" dirty="0" smtClean="0">
              <a:solidFill>
                <a:schemeClr val="bg1"/>
              </a:solidFill>
              <a:latin typeface="Calibri" pitchFamily="34" charset="0"/>
              <a:cs typeface="Calibri" pitchFamily="34" charset="0"/>
            </a:endParaRPr>
          </a:p>
          <a:p>
            <a:endParaRPr lang="en-US" sz="1000" dirty="0" smtClean="0">
              <a:latin typeface="Calibri" pitchFamily="34" charset="0"/>
              <a:cs typeface="Calibri" pitchFamily="34" charset="0"/>
            </a:endParaRPr>
          </a:p>
          <a:p>
            <a:endParaRPr lang="en-US" sz="1000" dirty="0" smtClean="0">
              <a:latin typeface="Calibri" pitchFamily="34" charset="0"/>
              <a:cs typeface="Calibri" pitchFamily="34" charset="0"/>
            </a:endParaRPr>
          </a:p>
          <a:p>
            <a:endParaRPr lang="en-US" sz="1000" dirty="0" smtClean="0">
              <a:latin typeface="Calibri" pitchFamily="34" charset="0"/>
              <a:cs typeface="Calibri" pitchFamily="34" charset="0"/>
            </a:endParaRPr>
          </a:p>
          <a:p>
            <a:endParaRPr lang="en-US" sz="1000" dirty="0" smtClean="0">
              <a:latin typeface="Calibri" pitchFamily="34" charset="0"/>
              <a:cs typeface="Calibri" pitchFamily="34" charset="0"/>
            </a:endParaRPr>
          </a:p>
        </p:txBody>
      </p:sp>
      <p:sp>
        <p:nvSpPr>
          <p:cNvPr id="7" name="TextBox 6"/>
          <p:cNvSpPr txBox="1"/>
          <p:nvPr/>
        </p:nvSpPr>
        <p:spPr>
          <a:xfrm>
            <a:off x="2381251" y="2362200"/>
            <a:ext cx="6543674" cy="3139321"/>
          </a:xfrm>
          <a:prstGeom prst="rect">
            <a:avLst/>
          </a:prstGeom>
          <a:noFill/>
        </p:spPr>
        <p:txBody>
          <a:bodyPr wrap="square" numCol="2" rtlCol="0">
            <a:spAutoFit/>
          </a:bodyPr>
          <a:lstStyle/>
          <a:p>
            <a:r>
              <a:rPr lang="en-US" sz="2400" b="1" dirty="0" smtClean="0">
                <a:latin typeface="Calibri" pitchFamily="34" charset="0"/>
                <a:cs typeface="Calibri" pitchFamily="34" charset="0"/>
              </a:rPr>
              <a:t>A&amp;P Tea Company</a:t>
            </a:r>
          </a:p>
          <a:p>
            <a:pPr lvl="1">
              <a:buFont typeface="Arial" pitchFamily="34" charset="0"/>
              <a:buChar char="•"/>
            </a:pPr>
            <a:r>
              <a:rPr lang="en-US" dirty="0" smtClean="0">
                <a:latin typeface="Calibri" pitchFamily="34" charset="0"/>
                <a:cs typeface="Calibri" pitchFamily="34" charset="0"/>
              </a:rPr>
              <a:t> Meat &amp; Seafood Manager</a:t>
            </a:r>
          </a:p>
          <a:p>
            <a:pPr lvl="1">
              <a:buFont typeface="Arial" pitchFamily="34" charset="0"/>
              <a:buChar char="•"/>
            </a:pPr>
            <a:r>
              <a:rPr lang="en-US" dirty="0" smtClean="0">
                <a:latin typeface="Calibri" pitchFamily="34" charset="0"/>
                <a:cs typeface="Calibri" pitchFamily="34" charset="0"/>
              </a:rPr>
              <a:t> Meat Buyer</a:t>
            </a:r>
          </a:p>
          <a:p>
            <a:pPr lvl="1">
              <a:buFont typeface="Arial" pitchFamily="34" charset="0"/>
              <a:buChar char="•"/>
            </a:pPr>
            <a:r>
              <a:rPr lang="en-US" dirty="0" smtClean="0">
                <a:latin typeface="Calibri" pitchFamily="34" charset="0"/>
                <a:cs typeface="Calibri" pitchFamily="34" charset="0"/>
              </a:rPr>
              <a:t> Procurement Manager </a:t>
            </a:r>
          </a:p>
          <a:p>
            <a:pPr lvl="1">
              <a:buFont typeface="Arial" pitchFamily="34" charset="0"/>
              <a:buChar char="•"/>
            </a:pPr>
            <a:r>
              <a:rPr lang="en-US" dirty="0" smtClean="0">
                <a:latin typeface="Calibri" pitchFamily="34" charset="0"/>
                <a:cs typeface="Calibri" pitchFamily="34" charset="0"/>
              </a:rPr>
              <a:t>Meat &amp; Seafood Regional Merchandiser</a:t>
            </a:r>
          </a:p>
          <a:p>
            <a:pPr lvl="1">
              <a:buFont typeface="Arial" pitchFamily="34" charset="0"/>
              <a:buChar char="•"/>
            </a:pPr>
            <a:endParaRPr lang="en-US" sz="2000" dirty="0" smtClean="0">
              <a:latin typeface="Calibri" pitchFamily="34" charset="0"/>
              <a:cs typeface="Calibri" pitchFamily="34" charset="0"/>
            </a:endParaRPr>
          </a:p>
          <a:p>
            <a:pPr lvl="1">
              <a:buFont typeface="Arial" pitchFamily="34" charset="0"/>
              <a:buChar char="•"/>
            </a:pPr>
            <a:endParaRPr lang="en-US" sz="2000" dirty="0" smtClean="0">
              <a:latin typeface="Calibri" pitchFamily="34" charset="0"/>
              <a:cs typeface="Calibri" pitchFamily="34" charset="0"/>
            </a:endParaRPr>
          </a:p>
          <a:p>
            <a:pPr lvl="1">
              <a:buFont typeface="Arial" pitchFamily="34" charset="0"/>
              <a:buChar char="•"/>
            </a:pPr>
            <a:endParaRPr lang="en-US" sz="2000" dirty="0" smtClean="0">
              <a:latin typeface="Calibri" pitchFamily="34" charset="0"/>
              <a:cs typeface="Calibri" pitchFamily="34" charset="0"/>
            </a:endParaRPr>
          </a:p>
          <a:p>
            <a:pPr lvl="1">
              <a:buFont typeface="Arial" pitchFamily="34" charset="0"/>
              <a:buChar char="•"/>
            </a:pPr>
            <a:endParaRPr lang="en-US" sz="2000" dirty="0" smtClean="0">
              <a:latin typeface="Calibri" pitchFamily="34" charset="0"/>
              <a:cs typeface="Calibri" pitchFamily="34" charset="0"/>
            </a:endParaRPr>
          </a:p>
          <a:p>
            <a:r>
              <a:rPr lang="en-US" sz="2400" b="1" dirty="0" smtClean="0">
                <a:latin typeface="Calibri" pitchFamily="34" charset="0"/>
                <a:cs typeface="Calibri" pitchFamily="34" charset="0"/>
              </a:rPr>
              <a:t>Daymon</a:t>
            </a:r>
            <a:r>
              <a:rPr lang="en-US" sz="2400" dirty="0" smtClean="0">
                <a:latin typeface="Calibri" pitchFamily="34" charset="0"/>
                <a:cs typeface="Calibri" pitchFamily="34" charset="0"/>
              </a:rPr>
              <a:t> </a:t>
            </a:r>
            <a:r>
              <a:rPr lang="en-US" sz="2400" b="1" dirty="0" smtClean="0">
                <a:latin typeface="Calibri" pitchFamily="34" charset="0"/>
                <a:cs typeface="Calibri" pitchFamily="34" charset="0"/>
              </a:rPr>
              <a:t>Worldwide</a:t>
            </a:r>
          </a:p>
          <a:p>
            <a:pPr lvl="1">
              <a:buFont typeface="Arial" pitchFamily="34" charset="0"/>
              <a:buChar char="•"/>
            </a:pPr>
            <a:r>
              <a:rPr lang="en-US" sz="2000" dirty="0" smtClean="0">
                <a:latin typeface="Calibri" pitchFamily="34" charset="0"/>
                <a:cs typeface="Calibri" pitchFamily="34" charset="0"/>
              </a:rPr>
              <a:t> </a:t>
            </a:r>
            <a:r>
              <a:rPr lang="en-US" dirty="0" smtClean="0">
                <a:latin typeface="Calibri" pitchFamily="34" charset="0"/>
                <a:cs typeface="Calibri" pitchFamily="34" charset="0"/>
              </a:rPr>
              <a:t>Supervalu &amp; Ahold USA Business Development Manager</a:t>
            </a:r>
          </a:p>
          <a:p>
            <a:r>
              <a:rPr lang="en-US" sz="2400" b="1" dirty="0" smtClean="0">
                <a:latin typeface="Calibri" pitchFamily="34" charset="0"/>
                <a:cs typeface="Calibri" pitchFamily="34" charset="0"/>
              </a:rPr>
              <a:t>Ahold USA </a:t>
            </a:r>
          </a:p>
          <a:p>
            <a:pPr lvl="1">
              <a:buFont typeface="Arial" pitchFamily="34" charset="0"/>
              <a:buChar char="•"/>
            </a:pPr>
            <a:r>
              <a:rPr lang="en-US" sz="2000" dirty="0" smtClean="0">
                <a:latin typeface="Calibri" pitchFamily="34" charset="0"/>
                <a:cs typeface="Calibri" pitchFamily="34" charset="0"/>
              </a:rPr>
              <a:t> </a:t>
            </a:r>
            <a:r>
              <a:rPr lang="en-US" dirty="0" smtClean="0">
                <a:latin typeface="Calibri" pitchFamily="34" charset="0"/>
                <a:cs typeface="Calibri" pitchFamily="34" charset="0"/>
              </a:rPr>
              <a:t>Category Merchandiser Fresh Meat</a:t>
            </a:r>
          </a:p>
          <a:p>
            <a:endParaRPr lang="en-US" sz="1000" dirty="0" smtClean="0">
              <a:latin typeface="Calibri" pitchFamily="34" charset="0"/>
              <a:cs typeface="Calibri" pitchFamily="34" charset="0"/>
            </a:endParaRPr>
          </a:p>
          <a:p>
            <a:endParaRPr lang="en-US" sz="1000" dirty="0" smtClean="0">
              <a:latin typeface="Calibri" pitchFamily="34" charset="0"/>
              <a:cs typeface="Calibri" pitchFamily="34" charset="0"/>
            </a:endParaRPr>
          </a:p>
          <a:p>
            <a:endParaRPr lang="en-US" sz="1000" dirty="0" smtClean="0">
              <a:latin typeface="Calibri" pitchFamily="34" charset="0"/>
              <a:cs typeface="Calibri" pitchFamily="34" charset="0"/>
            </a:endParaRPr>
          </a:p>
          <a:p>
            <a:endParaRPr lang="en-US" sz="1000"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Locally Sourced</a:t>
            </a:r>
            <a:endParaRPr lang="en-US" dirty="0"/>
          </a:p>
        </p:txBody>
      </p:sp>
      <p:sp>
        <p:nvSpPr>
          <p:cNvPr id="22" name="Slide Number Placeholder 21"/>
          <p:cNvSpPr>
            <a:spLocks noGrp="1"/>
          </p:cNvSpPr>
          <p:nvPr>
            <p:ph type="sldNum" sz="quarter" idx="11"/>
          </p:nvPr>
        </p:nvSpPr>
        <p:spPr>
          <a:xfrm>
            <a:off x="61703" y="4869258"/>
            <a:ext cx="609600" cy="273844"/>
          </a:xfrm>
        </p:spPr>
        <p:txBody>
          <a:bodyPr/>
          <a:lstStyle/>
          <a:p>
            <a:fld id="{5069E927-15F6-8846-9E92-04BAA7737A2A}" type="slidenum">
              <a:rPr lang="en-US" smtClean="0"/>
              <a:pPr/>
              <a:t>20</a:t>
            </a:fld>
            <a:endParaRPr lang="en-US" dirty="0"/>
          </a:p>
        </p:txBody>
      </p:sp>
      <p:sp>
        <p:nvSpPr>
          <p:cNvPr id="20" name="Rounded Rectangle 19"/>
          <p:cNvSpPr/>
          <p:nvPr/>
        </p:nvSpPr>
        <p:spPr>
          <a:xfrm>
            <a:off x="679608" y="685800"/>
            <a:ext cx="6400800" cy="20574"/>
          </a:xfrm>
          <a:prstGeom prst="roundRect">
            <a:avLst>
              <a:gd name="adj" fmla="val 50000"/>
            </a:avLst>
          </a:prstGeom>
          <a:gradFill flip="none" rotWithShape="1">
            <a:gsLst>
              <a:gs pos="5000">
                <a:schemeClr val="accent5"/>
              </a:gs>
              <a:gs pos="91000">
                <a:schemeClr val="bg1"/>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pic>
        <p:nvPicPr>
          <p:cNvPr id="25" name="Picture 4"/>
          <p:cNvPicPr>
            <a:picLocks noChangeAspect="1" noChangeArrowheads="1"/>
          </p:cNvPicPr>
          <p:nvPr/>
        </p:nvPicPr>
        <p:blipFill>
          <a:blip r:embed="rId3" cstate="print"/>
          <a:srcRect/>
          <a:stretch>
            <a:fillRect/>
          </a:stretch>
        </p:blipFill>
        <p:spPr bwMode="auto">
          <a:xfrm>
            <a:off x="3391929" y="1268808"/>
            <a:ext cx="2667000" cy="3600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 name="Picture 5"/>
          <p:cNvPicPr>
            <a:picLocks noChangeAspect="1" noChangeArrowheads="1"/>
          </p:cNvPicPr>
          <p:nvPr/>
        </p:nvPicPr>
        <p:blipFill>
          <a:blip r:embed="rId4" cstate="print"/>
          <a:srcRect/>
          <a:stretch>
            <a:fillRect/>
          </a:stretch>
        </p:blipFill>
        <p:spPr bwMode="auto">
          <a:xfrm>
            <a:off x="6242208" y="3311660"/>
            <a:ext cx="2667000" cy="1533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Picture 8" descr="http://www.worldpressinstitute.org/sites/default/files/wpi-reports/bloggers/u382/Whole%20Foods%20(54)_0.JPG">
            <a:hlinkClick r:id="rId5"/>
          </p:cNvPr>
          <p:cNvPicPr>
            <a:picLocks noChangeAspect="1" noChangeArrowheads="1"/>
          </p:cNvPicPr>
          <p:nvPr/>
        </p:nvPicPr>
        <p:blipFill>
          <a:blip r:embed="rId6" cstate="print"/>
          <a:srcRect/>
          <a:stretch>
            <a:fillRect/>
          </a:stretch>
        </p:blipFill>
        <p:spPr bwMode="auto">
          <a:xfrm>
            <a:off x="247041" y="1649633"/>
            <a:ext cx="3238767" cy="16206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8" name="TextBox 27"/>
          <p:cNvSpPr txBox="1"/>
          <p:nvPr/>
        </p:nvSpPr>
        <p:spPr>
          <a:xfrm>
            <a:off x="164667" y="843352"/>
            <a:ext cx="3321141" cy="738664"/>
          </a:xfrm>
          <a:prstGeom prst="rect">
            <a:avLst/>
          </a:prstGeom>
          <a:noFill/>
        </p:spPr>
        <p:txBody>
          <a:bodyPr wrap="square" rtlCol="0">
            <a:spAutoFit/>
          </a:bodyPr>
          <a:lstStyle/>
          <a:p>
            <a:pPr algn="ctr"/>
            <a:r>
              <a:rPr lang="en-US" sz="1400" dirty="0" smtClean="0"/>
              <a:t>Using a state map and a star shows the location of the farm of locally grown products.</a:t>
            </a:r>
            <a:endParaRPr lang="en-US" sz="1400" dirty="0"/>
          </a:p>
        </p:txBody>
      </p:sp>
      <p:pic>
        <p:nvPicPr>
          <p:cNvPr id="29" name="Picture 28" descr="IMG_0912.JPG"/>
          <p:cNvPicPr>
            <a:picLocks noChangeAspect="1"/>
          </p:cNvPicPr>
          <p:nvPr/>
        </p:nvPicPr>
        <p:blipFill>
          <a:blip r:embed="rId7" cstate="print"/>
          <a:srcRect/>
          <a:stretch>
            <a:fillRect/>
          </a:stretch>
        </p:blipFill>
        <p:spPr>
          <a:xfrm>
            <a:off x="5593099" y="1294538"/>
            <a:ext cx="3303752" cy="16197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0" name="TextBox 29"/>
          <p:cNvSpPr txBox="1"/>
          <p:nvPr/>
        </p:nvSpPr>
        <p:spPr>
          <a:xfrm>
            <a:off x="6399876" y="923828"/>
            <a:ext cx="1389355" cy="307777"/>
          </a:xfrm>
          <a:prstGeom prst="rect">
            <a:avLst/>
          </a:prstGeom>
          <a:noFill/>
        </p:spPr>
        <p:txBody>
          <a:bodyPr wrap="none" rtlCol="0">
            <a:spAutoFit/>
          </a:bodyPr>
          <a:lstStyle/>
          <a:p>
            <a:r>
              <a:rPr lang="en-US" sz="1400" dirty="0" smtClean="0"/>
              <a:t>Local Products </a:t>
            </a:r>
            <a:endParaRPr lang="en-US" sz="1400" dirty="0"/>
          </a:p>
        </p:txBody>
      </p:sp>
      <p:sp>
        <p:nvSpPr>
          <p:cNvPr id="31" name="TextBox 30"/>
          <p:cNvSpPr txBox="1"/>
          <p:nvPr/>
        </p:nvSpPr>
        <p:spPr>
          <a:xfrm>
            <a:off x="6749988" y="2993623"/>
            <a:ext cx="1464632" cy="307777"/>
          </a:xfrm>
          <a:prstGeom prst="rect">
            <a:avLst/>
          </a:prstGeom>
          <a:noFill/>
        </p:spPr>
        <p:txBody>
          <a:bodyPr wrap="none" rtlCol="0">
            <a:spAutoFit/>
          </a:bodyPr>
          <a:lstStyle/>
          <a:p>
            <a:r>
              <a:rPr lang="en-US" sz="1400" dirty="0" smtClean="0"/>
              <a:t>Telling the Story</a:t>
            </a:r>
            <a:endParaRPr lang="en-US" sz="1400" dirty="0"/>
          </a:p>
        </p:txBody>
      </p:sp>
      <p:pic>
        <p:nvPicPr>
          <p:cNvPr id="103426" name="Picture 2" descr="https://encrypted-tbn2.gstatic.com/images?q=tbn:ANd9GcSIL6DxfmGlVFBk54CAKml35hdnZBrWz5Nr3kFtQTxQGbWmCBH2"/>
          <p:cNvPicPr>
            <a:picLocks noChangeAspect="1" noChangeArrowheads="1"/>
          </p:cNvPicPr>
          <p:nvPr/>
        </p:nvPicPr>
        <p:blipFill>
          <a:blip r:embed="rId8" cstate="print"/>
          <a:srcRect/>
          <a:stretch>
            <a:fillRect/>
          </a:stretch>
        </p:blipFill>
        <p:spPr bwMode="auto">
          <a:xfrm>
            <a:off x="275881" y="3432202"/>
            <a:ext cx="2899809" cy="14472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2" name="TextBox 31"/>
          <p:cNvSpPr txBox="1"/>
          <p:nvPr/>
        </p:nvSpPr>
        <p:spPr>
          <a:xfrm>
            <a:off x="4100161" y="899338"/>
            <a:ext cx="1100814" cy="307777"/>
          </a:xfrm>
          <a:prstGeom prst="rect">
            <a:avLst/>
          </a:prstGeom>
          <a:noFill/>
        </p:spPr>
        <p:txBody>
          <a:bodyPr wrap="none" rtlCol="0">
            <a:spAutoFit/>
          </a:bodyPr>
          <a:lstStyle/>
          <a:p>
            <a:r>
              <a:rPr lang="en-US" sz="1400" dirty="0" smtClean="0"/>
              <a:t>Promotions</a:t>
            </a:r>
            <a:endParaRPr lang="en-US" sz="1400" dirty="0"/>
          </a:p>
        </p:txBody>
      </p:sp>
    </p:spTree>
    <p:extLst>
      <p:ext uri="{BB962C8B-B14F-4D97-AF65-F5344CB8AC3E}">
        <p14:creationId xmlns="" xmlns:p14="http://schemas.microsoft.com/office/powerpoint/2010/main" val="491037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9621" y="871813"/>
            <a:ext cx="4343635" cy="1323439"/>
          </a:xfrm>
          <a:prstGeom prst="rect">
            <a:avLst/>
          </a:prstGeom>
          <a:noFill/>
        </p:spPr>
        <p:txBody>
          <a:bodyPr wrap="square" rtlCol="0">
            <a:spAutoFit/>
          </a:bodyPr>
          <a:lstStyle/>
          <a:p>
            <a:pPr algn="ctr"/>
            <a:r>
              <a:rPr lang="en-US" sz="4000" b="1" dirty="0" smtClean="0"/>
              <a:t>“Value Added” products</a:t>
            </a:r>
            <a:r>
              <a:rPr lang="en-US" sz="4000" dirty="0" smtClean="0"/>
              <a:t>…</a:t>
            </a:r>
            <a:endParaRPr lang="en-US" sz="4000" dirty="0"/>
          </a:p>
        </p:txBody>
      </p:sp>
      <p:sp>
        <p:nvSpPr>
          <p:cNvPr id="16" name="Title 1"/>
          <p:cNvSpPr txBox="1">
            <a:spLocks/>
          </p:cNvSpPr>
          <p:nvPr/>
        </p:nvSpPr>
        <p:spPr>
          <a:xfrm>
            <a:off x="345978" y="308610"/>
            <a:ext cx="7772400" cy="342900"/>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smtClean="0">
                <a:ln>
                  <a:noFill/>
                </a:ln>
                <a:solidFill>
                  <a:schemeClr val="tx1"/>
                </a:solidFill>
                <a:effectLst/>
                <a:uLnTx/>
                <a:uFillTx/>
                <a:latin typeface="+mj-lt"/>
                <a:ea typeface="+mj-ea"/>
                <a:cs typeface="+mj-cs"/>
              </a:rPr>
              <a:t>Challenges &amp; Opportunities</a:t>
            </a:r>
            <a:r>
              <a:rPr kumimoji="0" lang="en-US" sz="2400" b="0" i="0" u="none" strike="noStrike" kern="1200" cap="none" spc="100" normalizeH="0" baseline="0" noProof="0" dirty="0" smtClean="0">
                <a:ln>
                  <a:noFill/>
                </a:ln>
                <a:solidFill>
                  <a:schemeClr val="tx1"/>
                </a:solidFill>
                <a:effectLst/>
                <a:uLnTx/>
                <a:uFillTx/>
                <a:latin typeface="+mj-lt"/>
                <a:ea typeface="+mj-ea"/>
                <a:cs typeface="+mj-cs"/>
              </a:rPr>
              <a:t> </a:t>
            </a:r>
            <a:endParaRPr kumimoji="0" lang="en-US" sz="2400" b="0" i="0" u="none" strike="noStrike" kern="1200" cap="none" spc="100" normalizeH="0" baseline="0" noProof="0" dirty="0">
              <a:ln>
                <a:noFill/>
              </a:ln>
              <a:solidFill>
                <a:schemeClr val="tx1"/>
              </a:solidFill>
              <a:effectLst/>
              <a:uLnTx/>
              <a:uFillTx/>
              <a:latin typeface="+mj-lt"/>
              <a:ea typeface="+mj-ea"/>
              <a:cs typeface="+mj-cs"/>
            </a:endParaRPr>
          </a:p>
        </p:txBody>
      </p:sp>
      <p:pic>
        <p:nvPicPr>
          <p:cNvPr id="96258" name="Picture 2" descr="http://mastersons.net/blog/wp-content/uploads/2013/02/IMG_2693.jpg"/>
          <p:cNvPicPr>
            <a:picLocks noChangeAspect="1" noChangeArrowheads="1"/>
          </p:cNvPicPr>
          <p:nvPr/>
        </p:nvPicPr>
        <p:blipFill>
          <a:blip r:embed="rId3" cstate="print">
            <a:lum bright="40000" contrast="-40000"/>
          </a:blip>
          <a:srcRect/>
          <a:stretch>
            <a:fillRect/>
          </a:stretch>
        </p:blipFill>
        <p:spPr bwMode="auto">
          <a:xfrm>
            <a:off x="0" y="0"/>
            <a:ext cx="9144000" cy="5143500"/>
          </a:xfrm>
          <a:prstGeom prst="rect">
            <a:avLst/>
          </a:prstGeom>
          <a:noFill/>
        </p:spPr>
      </p:pic>
      <p:grpSp>
        <p:nvGrpSpPr>
          <p:cNvPr id="2" name="Group 5"/>
          <p:cNvGrpSpPr/>
          <p:nvPr/>
        </p:nvGrpSpPr>
        <p:grpSpPr>
          <a:xfrm>
            <a:off x="3894435" y="1010802"/>
            <a:ext cx="5003015" cy="2986279"/>
            <a:chOff x="3420930" y="2061179"/>
            <a:chExt cx="5003015" cy="3981706"/>
          </a:xfrm>
        </p:grpSpPr>
        <p:sp>
          <p:nvSpPr>
            <p:cNvPr id="9" name="TextBox 8"/>
            <p:cNvSpPr txBox="1"/>
            <p:nvPr/>
          </p:nvSpPr>
          <p:spPr>
            <a:xfrm>
              <a:off x="4450900" y="4685461"/>
              <a:ext cx="3569375" cy="779700"/>
            </a:xfrm>
            <a:prstGeom prst="rect">
              <a:avLst/>
            </a:prstGeom>
            <a:noFill/>
          </p:spPr>
          <p:txBody>
            <a:bodyPr wrap="none" rtlCol="0">
              <a:spAutoFit/>
            </a:bodyPr>
            <a:lstStyle/>
            <a:p>
              <a:r>
                <a:rPr lang="en-US" sz="3200" b="1" dirty="0" smtClean="0">
                  <a:solidFill>
                    <a:schemeClr val="accent4">
                      <a:alpha val="60000"/>
                    </a:schemeClr>
                  </a:solidFill>
                </a:rPr>
                <a:t>Prepared in-store</a:t>
              </a:r>
              <a:endParaRPr lang="en-US" sz="3200" b="1" dirty="0">
                <a:solidFill>
                  <a:schemeClr val="accent4">
                    <a:alpha val="60000"/>
                  </a:schemeClr>
                </a:solidFill>
              </a:endParaRPr>
            </a:p>
          </p:txBody>
        </p:sp>
        <p:sp>
          <p:nvSpPr>
            <p:cNvPr id="11" name="TextBox 10"/>
            <p:cNvSpPr txBox="1"/>
            <p:nvPr/>
          </p:nvSpPr>
          <p:spPr>
            <a:xfrm>
              <a:off x="3627169" y="3190216"/>
              <a:ext cx="2903359" cy="1025921"/>
            </a:xfrm>
            <a:prstGeom prst="rect">
              <a:avLst/>
            </a:prstGeom>
            <a:noFill/>
          </p:spPr>
          <p:txBody>
            <a:bodyPr wrap="none" rtlCol="0">
              <a:spAutoFit/>
            </a:bodyPr>
            <a:lstStyle/>
            <a:p>
              <a:r>
                <a:rPr lang="en-US" sz="4400" b="1" dirty="0" smtClean="0">
                  <a:solidFill>
                    <a:schemeClr val="accent6">
                      <a:lumMod val="50000"/>
                    </a:schemeClr>
                  </a:solidFill>
                </a:rPr>
                <a:t>Marinated</a:t>
              </a:r>
              <a:endParaRPr lang="en-US" sz="3200" b="1" dirty="0">
                <a:solidFill>
                  <a:schemeClr val="accent6">
                    <a:lumMod val="50000"/>
                  </a:schemeClr>
                </a:solidFill>
              </a:endParaRPr>
            </a:p>
          </p:txBody>
        </p:sp>
        <p:sp>
          <p:nvSpPr>
            <p:cNvPr id="12" name="TextBox 11"/>
            <p:cNvSpPr txBox="1"/>
            <p:nvPr/>
          </p:nvSpPr>
          <p:spPr>
            <a:xfrm>
              <a:off x="5872015" y="2061179"/>
              <a:ext cx="1210588" cy="779700"/>
            </a:xfrm>
            <a:prstGeom prst="rect">
              <a:avLst/>
            </a:prstGeom>
            <a:noFill/>
          </p:spPr>
          <p:txBody>
            <a:bodyPr wrap="none" rtlCol="0">
              <a:spAutoFit/>
            </a:bodyPr>
            <a:lstStyle/>
            <a:p>
              <a:r>
                <a:rPr lang="en-US" sz="3200" b="1" dirty="0" smtClean="0">
                  <a:solidFill>
                    <a:schemeClr val="accent3">
                      <a:alpha val="60000"/>
                    </a:schemeClr>
                  </a:solidFill>
                </a:rPr>
                <a:t>Fresh</a:t>
              </a:r>
              <a:endParaRPr lang="en-US" sz="3600" b="1" dirty="0">
                <a:solidFill>
                  <a:schemeClr val="accent3">
                    <a:alpha val="60000"/>
                  </a:schemeClr>
                </a:solidFill>
              </a:endParaRPr>
            </a:p>
          </p:txBody>
        </p:sp>
        <p:sp>
          <p:nvSpPr>
            <p:cNvPr id="13" name="TextBox 12"/>
            <p:cNvSpPr txBox="1"/>
            <p:nvPr/>
          </p:nvSpPr>
          <p:spPr>
            <a:xfrm flipH="1">
              <a:off x="4993796" y="5345258"/>
              <a:ext cx="2084930" cy="697627"/>
            </a:xfrm>
            <a:prstGeom prst="rect">
              <a:avLst/>
            </a:prstGeom>
            <a:noFill/>
          </p:spPr>
          <p:txBody>
            <a:bodyPr wrap="none" rtlCol="0">
              <a:spAutoFit/>
            </a:bodyPr>
            <a:lstStyle/>
            <a:p>
              <a:r>
                <a:rPr lang="en-US" sz="2800" b="1" dirty="0" smtClean="0">
                  <a:solidFill>
                    <a:schemeClr val="accent1">
                      <a:lumMod val="50000"/>
                    </a:schemeClr>
                  </a:solidFill>
                </a:rPr>
                <a:t>Case Ready</a:t>
              </a:r>
              <a:endParaRPr lang="en-US" sz="2800" b="1" dirty="0">
                <a:solidFill>
                  <a:schemeClr val="accent1">
                    <a:lumMod val="50000"/>
                  </a:schemeClr>
                </a:solidFill>
              </a:endParaRPr>
            </a:p>
          </p:txBody>
        </p:sp>
        <p:sp>
          <p:nvSpPr>
            <p:cNvPr id="14" name="TextBox 13"/>
            <p:cNvSpPr txBox="1"/>
            <p:nvPr/>
          </p:nvSpPr>
          <p:spPr>
            <a:xfrm>
              <a:off x="4593608" y="2710288"/>
              <a:ext cx="3619324" cy="714041"/>
            </a:xfrm>
            <a:prstGeom prst="rect">
              <a:avLst/>
            </a:prstGeom>
            <a:noFill/>
          </p:spPr>
          <p:txBody>
            <a:bodyPr wrap="none" rtlCol="0">
              <a:spAutoFit/>
            </a:bodyPr>
            <a:lstStyle/>
            <a:p>
              <a:pPr>
                <a:lnSpc>
                  <a:spcPct val="80000"/>
                </a:lnSpc>
              </a:pPr>
              <a:r>
                <a:rPr lang="en-US" sz="3600" b="1" dirty="0" err="1" smtClean="0">
                  <a:solidFill>
                    <a:schemeClr val="accent5">
                      <a:lumMod val="75000"/>
                    </a:schemeClr>
                  </a:solidFill>
                </a:rPr>
                <a:t>Panko</a:t>
              </a:r>
              <a:r>
                <a:rPr lang="en-US" sz="3600" b="1" dirty="0" smtClean="0">
                  <a:solidFill>
                    <a:schemeClr val="accent5">
                      <a:lumMod val="75000"/>
                    </a:schemeClr>
                  </a:solidFill>
                </a:rPr>
                <a:t> Breading</a:t>
              </a:r>
              <a:endParaRPr lang="en-US" sz="3200" b="1" dirty="0">
                <a:solidFill>
                  <a:schemeClr val="accent5">
                    <a:lumMod val="75000"/>
                  </a:schemeClr>
                </a:solidFill>
              </a:endParaRPr>
            </a:p>
          </p:txBody>
        </p:sp>
        <p:sp>
          <p:nvSpPr>
            <p:cNvPr id="15" name="TextBox 14"/>
            <p:cNvSpPr txBox="1"/>
            <p:nvPr/>
          </p:nvSpPr>
          <p:spPr>
            <a:xfrm>
              <a:off x="4746656" y="3950543"/>
              <a:ext cx="3677289" cy="943848"/>
            </a:xfrm>
            <a:prstGeom prst="rect">
              <a:avLst/>
            </a:prstGeom>
            <a:noFill/>
          </p:spPr>
          <p:txBody>
            <a:bodyPr wrap="none" rtlCol="0">
              <a:spAutoFit/>
            </a:bodyPr>
            <a:lstStyle/>
            <a:p>
              <a:r>
                <a:rPr lang="en-US" sz="4000" b="1" dirty="0" smtClean="0">
                  <a:solidFill>
                    <a:schemeClr val="tx1">
                      <a:alpha val="60000"/>
                    </a:schemeClr>
                  </a:solidFill>
                </a:rPr>
                <a:t>Flavor Profiles</a:t>
              </a:r>
              <a:endParaRPr lang="en-US" sz="3600" b="1" dirty="0">
                <a:solidFill>
                  <a:schemeClr val="tx1">
                    <a:alpha val="60000"/>
                  </a:schemeClr>
                </a:solidFill>
              </a:endParaRPr>
            </a:p>
          </p:txBody>
        </p:sp>
        <p:sp>
          <p:nvSpPr>
            <p:cNvPr id="21" name="TextBox 20"/>
            <p:cNvSpPr txBox="1"/>
            <p:nvPr/>
          </p:nvSpPr>
          <p:spPr>
            <a:xfrm>
              <a:off x="3420930" y="4119258"/>
              <a:ext cx="1136850" cy="779700"/>
            </a:xfrm>
            <a:prstGeom prst="rect">
              <a:avLst/>
            </a:prstGeom>
            <a:noFill/>
          </p:spPr>
          <p:txBody>
            <a:bodyPr wrap="none" rtlCol="0">
              <a:spAutoFit/>
            </a:bodyPr>
            <a:lstStyle/>
            <a:p>
              <a:r>
                <a:rPr lang="en-US" sz="3200" b="1" dirty="0" smtClean="0">
                  <a:solidFill>
                    <a:schemeClr val="tx2">
                      <a:lumMod val="75000"/>
                    </a:schemeClr>
                  </a:solidFill>
                </a:rPr>
                <a:t>Rubs</a:t>
              </a:r>
              <a:endParaRPr lang="en-US" sz="2800" b="1" dirty="0">
                <a:solidFill>
                  <a:schemeClr val="tx2">
                    <a:lumMod val="75000"/>
                  </a:schemeClr>
                </a:solidFill>
              </a:endParaRPr>
            </a:p>
          </p:txBody>
        </p:sp>
      </p:grpSp>
      <p:sp>
        <p:nvSpPr>
          <p:cNvPr id="17" name="TextBox 16"/>
          <p:cNvSpPr txBox="1"/>
          <p:nvPr/>
        </p:nvSpPr>
        <p:spPr>
          <a:xfrm>
            <a:off x="462021" y="986112"/>
            <a:ext cx="4343635" cy="1323439"/>
          </a:xfrm>
          <a:prstGeom prst="rect">
            <a:avLst/>
          </a:prstGeom>
          <a:noFill/>
        </p:spPr>
        <p:txBody>
          <a:bodyPr wrap="square" rtlCol="0">
            <a:spAutoFit/>
          </a:bodyPr>
          <a:lstStyle/>
          <a:p>
            <a:pPr algn="ctr"/>
            <a:r>
              <a:rPr lang="en-US" sz="4000" b="1" dirty="0" smtClean="0"/>
              <a:t>Why Value added</a:t>
            </a:r>
            <a:r>
              <a:rPr lang="en-US" sz="4000" dirty="0" smtClean="0"/>
              <a:t>…</a:t>
            </a:r>
            <a:endParaRPr lang="en-US" sz="4000" dirty="0"/>
          </a:p>
        </p:txBody>
      </p:sp>
      <p:sp>
        <p:nvSpPr>
          <p:cNvPr id="18" name="Title 1"/>
          <p:cNvSpPr txBox="1">
            <a:spLocks/>
          </p:cNvSpPr>
          <p:nvPr/>
        </p:nvSpPr>
        <p:spPr>
          <a:xfrm>
            <a:off x="498378" y="422910"/>
            <a:ext cx="7772400" cy="342900"/>
          </a:xfrm>
          <a:prstGeom prst="rect">
            <a:avLst/>
          </a:prstGeom>
        </p:spPr>
        <p:txBody>
          <a:bodyPr/>
          <a:lstStyle/>
          <a:p>
            <a:pPr lvl="0">
              <a:spcBef>
                <a:spcPct val="0"/>
              </a:spcBef>
              <a:defRPr/>
            </a:pPr>
            <a:r>
              <a:rPr lang="en-US" sz="4000" spc="100" dirty="0" smtClean="0"/>
              <a:t>Opportunities</a:t>
            </a:r>
            <a:r>
              <a:rPr lang="en-US" sz="2400" spc="100" dirty="0" smtClean="0"/>
              <a:t> </a:t>
            </a:r>
            <a:r>
              <a:rPr lang="en-US" sz="4000" spc="100" dirty="0" smtClean="0"/>
              <a:t>&amp;</a:t>
            </a:r>
            <a:r>
              <a:rPr lang="en-US" sz="2400" spc="100" dirty="0" smtClean="0"/>
              <a:t> </a:t>
            </a:r>
            <a:r>
              <a:rPr lang="en-US" sz="4000" spc="100" dirty="0" smtClean="0"/>
              <a:t>Challenges </a:t>
            </a:r>
            <a:endParaRPr lang="en-US" sz="4000" spc="100" dirty="0"/>
          </a:p>
        </p:txBody>
      </p:sp>
    </p:spTree>
    <p:extLst>
      <p:ext uri="{BB962C8B-B14F-4D97-AF65-F5344CB8AC3E}">
        <p14:creationId xmlns="" xmlns:p14="http://schemas.microsoft.com/office/powerpoint/2010/main" val="2523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p:txBody>
          <a:bodyPr/>
          <a:lstStyle/>
          <a:p>
            <a:pPr lvl="1">
              <a:spcBef>
                <a:spcPts val="600"/>
              </a:spcBef>
            </a:pPr>
            <a:endParaRPr lang="en-US" sz="1400" dirty="0" smtClean="0">
              <a:solidFill>
                <a:schemeClr val="bg1"/>
              </a:solidFill>
            </a:endParaRPr>
          </a:p>
          <a:p>
            <a:pPr lvl="1">
              <a:spcBef>
                <a:spcPts val="600"/>
              </a:spcBef>
            </a:pPr>
            <a:r>
              <a:rPr lang="en-US" sz="1400" dirty="0" smtClean="0">
                <a:solidFill>
                  <a:schemeClr val="bg1"/>
                </a:solidFill>
              </a:rPr>
              <a:t>Smaller </a:t>
            </a:r>
            <a:r>
              <a:rPr lang="en-US" sz="1400" dirty="0">
                <a:solidFill>
                  <a:schemeClr val="bg1"/>
                </a:solidFill>
              </a:rPr>
              <a:t>sizes, lower prices</a:t>
            </a:r>
          </a:p>
          <a:p>
            <a:pPr lvl="1">
              <a:spcBef>
                <a:spcPts val="600"/>
              </a:spcBef>
            </a:pPr>
            <a:r>
              <a:rPr lang="en-US" sz="1400" dirty="0">
                <a:solidFill>
                  <a:schemeClr val="bg1"/>
                </a:solidFill>
              </a:rPr>
              <a:t>Cheaper cuts of </a:t>
            </a:r>
            <a:r>
              <a:rPr lang="en-US" sz="1400" dirty="0" smtClean="0">
                <a:solidFill>
                  <a:schemeClr val="bg1"/>
                </a:solidFill>
              </a:rPr>
              <a:t>meat</a:t>
            </a:r>
          </a:p>
          <a:p>
            <a:pPr lvl="1">
              <a:spcBef>
                <a:spcPts val="600"/>
              </a:spcBef>
            </a:pPr>
            <a:r>
              <a:rPr lang="en-US" sz="1400" dirty="0" smtClean="0">
                <a:solidFill>
                  <a:schemeClr val="bg1"/>
                </a:solidFill>
              </a:rPr>
              <a:t>Value Added</a:t>
            </a:r>
          </a:p>
          <a:p>
            <a:pPr lvl="1">
              <a:spcBef>
                <a:spcPts val="600"/>
              </a:spcBef>
            </a:pPr>
            <a:r>
              <a:rPr lang="en-US" sz="1400" dirty="0" smtClean="0">
                <a:solidFill>
                  <a:schemeClr val="bg1"/>
                </a:solidFill>
              </a:rPr>
              <a:t>Ready to cook packaging</a:t>
            </a:r>
            <a:endParaRPr lang="en-US" sz="1400" dirty="0">
              <a:solidFill>
                <a:schemeClr val="bg1"/>
              </a:solidFill>
            </a:endParaRPr>
          </a:p>
        </p:txBody>
      </p:sp>
      <p:sp>
        <p:nvSpPr>
          <p:cNvPr id="13" name="Title 12"/>
          <p:cNvSpPr>
            <a:spLocks noGrp="1"/>
          </p:cNvSpPr>
          <p:nvPr>
            <p:ph type="title"/>
          </p:nvPr>
        </p:nvSpPr>
        <p:spPr/>
        <p:txBody>
          <a:bodyPr/>
          <a:lstStyle/>
          <a:p>
            <a:r>
              <a:rPr lang="en-US" dirty="0" smtClean="0"/>
              <a:t>The New Definition of Value</a:t>
            </a:r>
            <a:endParaRPr lang="en-US" dirty="0"/>
          </a:p>
        </p:txBody>
      </p:sp>
      <p:sp>
        <p:nvSpPr>
          <p:cNvPr id="36" name="Slide Number Placeholder 35"/>
          <p:cNvSpPr>
            <a:spLocks noGrp="1"/>
          </p:cNvSpPr>
          <p:nvPr>
            <p:ph type="sldNum" sz="quarter" idx="11"/>
          </p:nvPr>
        </p:nvSpPr>
        <p:spPr/>
        <p:txBody>
          <a:bodyPr/>
          <a:lstStyle/>
          <a:p>
            <a:fld id="{5069E927-15F6-8846-9E92-04BAA7737A2A}" type="slidenum">
              <a:rPr lang="en-US" smtClean="0"/>
              <a:pPr/>
              <a:t>22</a:t>
            </a:fld>
            <a:endParaRPr lang="en-US" dirty="0"/>
          </a:p>
        </p:txBody>
      </p:sp>
      <p:sp>
        <p:nvSpPr>
          <p:cNvPr id="15" name="Text Placeholder 14"/>
          <p:cNvSpPr>
            <a:spLocks noGrp="1"/>
          </p:cNvSpPr>
          <p:nvPr>
            <p:ph type="body" sz="quarter" idx="13"/>
          </p:nvPr>
        </p:nvSpPr>
        <p:spPr/>
        <p:txBody>
          <a:bodyPr/>
          <a:lstStyle/>
          <a:p>
            <a:r>
              <a:rPr lang="en-US" smtClean="0"/>
              <a:t>And tangible implications around monetary topics</a:t>
            </a:r>
            <a:endParaRPr lang="en-US" dirty="0"/>
          </a:p>
        </p:txBody>
      </p:sp>
      <p:sp>
        <p:nvSpPr>
          <p:cNvPr id="23" name="Rounded Rectangle 22"/>
          <p:cNvSpPr/>
          <p:nvPr/>
        </p:nvSpPr>
        <p:spPr>
          <a:xfrm>
            <a:off x="642537" y="685800"/>
            <a:ext cx="6400800" cy="20574"/>
          </a:xfrm>
          <a:prstGeom prst="roundRect">
            <a:avLst>
              <a:gd name="adj" fmla="val 50000"/>
            </a:avLst>
          </a:prstGeom>
          <a:gradFill flip="none" rotWithShape="1">
            <a:gsLst>
              <a:gs pos="5000">
                <a:schemeClr val="accent3"/>
              </a:gs>
              <a:gs pos="91000">
                <a:schemeClr val="bg1"/>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sp>
        <p:nvSpPr>
          <p:cNvPr id="25" name="TextBox 24"/>
          <p:cNvSpPr txBox="1"/>
          <p:nvPr/>
        </p:nvSpPr>
        <p:spPr>
          <a:xfrm>
            <a:off x="642537" y="2701633"/>
            <a:ext cx="2224235" cy="2031325"/>
          </a:xfrm>
          <a:prstGeom prst="rect">
            <a:avLst/>
          </a:prstGeom>
          <a:noFill/>
        </p:spPr>
        <p:txBody>
          <a:bodyPr wrap="square" rtlCol="0" anchor="t" anchorCtr="0">
            <a:spAutoFit/>
          </a:bodyPr>
          <a:lstStyle/>
          <a:p>
            <a:pPr algn="ctr"/>
            <a:r>
              <a:rPr lang="en-US" b="1" dirty="0">
                <a:solidFill>
                  <a:schemeClr val="bg2">
                    <a:lumMod val="50000"/>
                  </a:schemeClr>
                </a:solidFill>
                <a:ea typeface="Calibri"/>
                <a:cs typeface="Calibri"/>
              </a:rPr>
              <a:t>Value Re-defined</a:t>
            </a:r>
          </a:p>
          <a:p>
            <a:pPr algn="ctr"/>
            <a:r>
              <a:rPr lang="en-US" dirty="0" smtClean="0">
                <a:solidFill>
                  <a:schemeClr val="bg2">
                    <a:lumMod val="50000"/>
                  </a:schemeClr>
                </a:solidFill>
                <a:ea typeface="Calibri"/>
                <a:cs typeface="Calibri"/>
              </a:rPr>
              <a:t>Consumers look for value, but have redefined value to go beyond price. This includes time, money, etc.</a:t>
            </a:r>
            <a:endParaRPr lang="en-US" dirty="0" smtClean="0">
              <a:solidFill>
                <a:schemeClr val="bg2">
                  <a:lumMod val="50000"/>
                </a:schemeClr>
              </a:solidFill>
            </a:endParaRPr>
          </a:p>
        </p:txBody>
      </p:sp>
      <p:sp>
        <p:nvSpPr>
          <p:cNvPr id="26" name="TextBox 25"/>
          <p:cNvSpPr txBox="1"/>
          <p:nvPr/>
        </p:nvSpPr>
        <p:spPr>
          <a:xfrm>
            <a:off x="6152435" y="2615451"/>
            <a:ext cx="2525034" cy="2308324"/>
          </a:xfrm>
          <a:prstGeom prst="rect">
            <a:avLst/>
          </a:prstGeom>
          <a:noFill/>
        </p:spPr>
        <p:txBody>
          <a:bodyPr wrap="square" rtlCol="0" anchor="t" anchorCtr="0">
            <a:spAutoFit/>
          </a:bodyPr>
          <a:lstStyle/>
          <a:p>
            <a:pPr algn="ctr"/>
            <a:r>
              <a:rPr lang="en-US" b="1" dirty="0">
                <a:solidFill>
                  <a:schemeClr val="bg2">
                    <a:lumMod val="50000"/>
                  </a:schemeClr>
                </a:solidFill>
              </a:rPr>
              <a:t>Informed Shopping</a:t>
            </a:r>
          </a:p>
          <a:p>
            <a:pPr algn="ctr"/>
            <a:r>
              <a:rPr lang="en-US" dirty="0" smtClean="0">
                <a:solidFill>
                  <a:schemeClr val="bg2">
                    <a:lumMod val="50000"/>
                  </a:schemeClr>
                </a:solidFill>
              </a:rPr>
              <a:t>Consumers are smarter than ever and with technology, are researching product and services before they even get to the store.</a:t>
            </a:r>
          </a:p>
        </p:txBody>
      </p:sp>
      <p:pic>
        <p:nvPicPr>
          <p:cNvPr id="39" name="Picture 2" descr="http://www.chesapeake-heatingandcooling.com/wp-content/uploads/2012/05/consum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99991">
            <a:off x="6059973" y="984046"/>
            <a:ext cx="2351306" cy="1704170"/>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http://thumb7.shutterstock.com/thumb_large/104/104,1216390368,395/stock-photo-view-of-thrift-storefront-with-various-items-displayed-on-sidewalk-15063493.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265"/>
          <a:stretch/>
        </p:blipFill>
        <p:spPr bwMode="auto">
          <a:xfrm>
            <a:off x="750223" y="1273810"/>
            <a:ext cx="1985662" cy="1325348"/>
          </a:xfrm>
          <a:prstGeom prst="rect">
            <a:avLst/>
          </a:prstGeom>
          <a:noFill/>
          <a:extLst>
            <a:ext uri="{909E8E84-426E-40dd-AFC4-6F175D3DCCD1}">
              <a14:hiddenFill xmlns="" xmlns:a14="http://schemas.microsoft.com/office/drawing/2010/main">
                <a:solidFill>
                  <a:srgbClr val="FFFFFF"/>
                </a:solidFill>
              </a14:hiddenFill>
            </a:ext>
          </a:extLst>
        </p:spPr>
      </p:pic>
      <p:pic>
        <p:nvPicPr>
          <p:cNvPr id="13313" name="Picture 1" descr="C:\Users\Bdiffenderfer.DAYMON\AppData\Local\Microsoft\Windows\Temporary Internet Files\Content.IE5\FL9SM7NX\abuw-fall-2010-campaign-clock[1].jpg"/>
          <p:cNvPicPr>
            <a:picLocks noChangeAspect="1" noChangeArrowheads="1"/>
          </p:cNvPicPr>
          <p:nvPr/>
        </p:nvPicPr>
        <p:blipFill>
          <a:blip r:embed="rId5" cstate="print"/>
          <a:srcRect/>
          <a:stretch>
            <a:fillRect/>
          </a:stretch>
        </p:blipFill>
        <p:spPr bwMode="auto">
          <a:xfrm>
            <a:off x="3510622" y="1097280"/>
            <a:ext cx="1933650" cy="1731102"/>
          </a:xfrm>
          <a:prstGeom prst="rect">
            <a:avLst/>
          </a:prstGeom>
          <a:noFill/>
        </p:spPr>
      </p:pic>
      <p:pic>
        <p:nvPicPr>
          <p:cNvPr id="17410" name="Picture 2" descr="http://scrapgirls.com/blog/wp-content/uploads/2013/02/130222-23_ValuePacks_400.jpg"/>
          <p:cNvPicPr>
            <a:picLocks noChangeAspect="1" noChangeArrowheads="1"/>
          </p:cNvPicPr>
          <p:nvPr/>
        </p:nvPicPr>
        <p:blipFill>
          <a:blip r:embed="rId6" cstate="print"/>
          <a:srcRect/>
          <a:stretch>
            <a:fillRect/>
          </a:stretch>
        </p:blipFill>
        <p:spPr bwMode="auto">
          <a:xfrm>
            <a:off x="3113912" y="2989610"/>
            <a:ext cx="2944738" cy="1242311"/>
          </a:xfrm>
          <a:prstGeom prst="rect">
            <a:avLst/>
          </a:prstGeom>
          <a:noFill/>
        </p:spPr>
      </p:pic>
    </p:spTree>
    <p:extLst>
      <p:ext uri="{BB962C8B-B14F-4D97-AF65-F5344CB8AC3E}">
        <p14:creationId xmlns="" xmlns:p14="http://schemas.microsoft.com/office/powerpoint/2010/main" val="413980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Value Added</a:t>
            </a:r>
            <a:endParaRPr lang="en-US" dirty="0"/>
          </a:p>
        </p:txBody>
      </p:sp>
      <p:sp>
        <p:nvSpPr>
          <p:cNvPr id="4" name="Footer Placeholder 3"/>
          <p:cNvSpPr>
            <a:spLocks noGrp="1"/>
          </p:cNvSpPr>
          <p:nvPr>
            <p:ph type="ftr" sz="quarter" idx="10"/>
          </p:nvPr>
        </p:nvSpPr>
        <p:spPr>
          <a:xfrm>
            <a:off x="740851" y="4845394"/>
            <a:ext cx="7086600" cy="273844"/>
          </a:xfrm>
        </p:spPr>
        <p:txBody>
          <a:bodyPr/>
          <a:lstStyle/>
          <a:p>
            <a:pPr algn="ctr"/>
            <a:r>
              <a:rPr lang="en-US" b="1" dirty="0" smtClean="0">
                <a:solidFill>
                  <a:srgbClr val="606160"/>
                </a:solidFill>
              </a:rPr>
              <a:t>Source: Daymon Internal Retail Survey June 2015</a:t>
            </a:r>
            <a:endParaRPr lang="en-US" b="1" dirty="0">
              <a:solidFill>
                <a:srgbClr val="606160"/>
              </a:solidFill>
            </a:endParaRPr>
          </a:p>
        </p:txBody>
      </p:sp>
      <p:sp>
        <p:nvSpPr>
          <p:cNvPr id="5" name="Slide Number Placeholder 4"/>
          <p:cNvSpPr>
            <a:spLocks noGrp="1"/>
          </p:cNvSpPr>
          <p:nvPr>
            <p:ph type="sldNum" sz="quarter" idx="11"/>
          </p:nvPr>
        </p:nvSpPr>
        <p:spPr/>
        <p:txBody>
          <a:bodyPr/>
          <a:lstStyle/>
          <a:p>
            <a:fld id="{5069E927-15F6-8846-9E92-04BAA7737A2A}" type="slidenum">
              <a:rPr lang="en-US" smtClean="0"/>
              <a:pPr/>
              <a:t>23</a:t>
            </a:fld>
            <a:endParaRPr lang="en-US" dirty="0"/>
          </a:p>
        </p:txBody>
      </p:sp>
      <p:sp>
        <p:nvSpPr>
          <p:cNvPr id="6" name="Text Placeholder 5"/>
          <p:cNvSpPr>
            <a:spLocks noGrp="1"/>
          </p:cNvSpPr>
          <p:nvPr>
            <p:ph type="body" sz="quarter" idx="13"/>
          </p:nvPr>
        </p:nvSpPr>
        <p:spPr>
          <a:xfrm>
            <a:off x="499602" y="664746"/>
            <a:ext cx="7198649" cy="342900"/>
          </a:xfrm>
        </p:spPr>
        <p:txBody>
          <a:bodyPr/>
          <a:lstStyle/>
          <a:p>
            <a:r>
              <a:rPr lang="en-US" sz="2400" dirty="0" smtClean="0"/>
              <a:t>Poultry Leads the way in value added</a:t>
            </a:r>
            <a:endParaRPr lang="en-US" sz="2400" dirty="0"/>
          </a:p>
        </p:txBody>
      </p:sp>
      <p:sp>
        <p:nvSpPr>
          <p:cNvPr id="7" name="TextBox 6"/>
          <p:cNvSpPr txBox="1"/>
          <p:nvPr/>
        </p:nvSpPr>
        <p:spPr>
          <a:xfrm>
            <a:off x="121061" y="1136953"/>
            <a:ext cx="2397198" cy="646331"/>
          </a:xfrm>
          <a:prstGeom prst="rect">
            <a:avLst/>
          </a:prstGeom>
          <a:noFill/>
        </p:spPr>
        <p:txBody>
          <a:bodyPr wrap="square" rtlCol="0">
            <a:spAutoFit/>
          </a:bodyPr>
          <a:lstStyle/>
          <a:p>
            <a:pPr algn="ctr"/>
            <a:r>
              <a:rPr lang="en-US" b="1" dirty="0" smtClean="0"/>
              <a:t>Most Popular by protein</a:t>
            </a:r>
            <a:endParaRPr lang="en-US" b="1" dirty="0"/>
          </a:p>
        </p:txBody>
      </p:sp>
      <p:grpSp>
        <p:nvGrpSpPr>
          <p:cNvPr id="12" name="Group 31"/>
          <p:cNvGrpSpPr/>
          <p:nvPr/>
        </p:nvGrpSpPr>
        <p:grpSpPr>
          <a:xfrm>
            <a:off x="445080" y="3751903"/>
            <a:ext cx="762000" cy="571789"/>
            <a:chOff x="4024613" y="1021019"/>
            <a:chExt cx="907869" cy="923867"/>
          </a:xfrm>
        </p:grpSpPr>
        <p:sp>
          <p:nvSpPr>
            <p:cNvPr id="13" name="Oval 12"/>
            <p:cNvSpPr/>
            <p:nvPr/>
          </p:nvSpPr>
          <p:spPr>
            <a:xfrm>
              <a:off x="4024613" y="1021019"/>
              <a:ext cx="907869" cy="92386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4" name="Picture 13" descr="beef.em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57845" y="1298504"/>
              <a:ext cx="647277" cy="353061"/>
            </a:xfrm>
            <a:prstGeom prst="rect">
              <a:avLst/>
            </a:prstGeom>
          </p:spPr>
        </p:pic>
      </p:grpSp>
      <p:sp>
        <p:nvSpPr>
          <p:cNvPr id="15" name="TextBox 14"/>
          <p:cNvSpPr txBox="1"/>
          <p:nvPr/>
        </p:nvSpPr>
        <p:spPr>
          <a:xfrm>
            <a:off x="311480" y="4341938"/>
            <a:ext cx="1066800" cy="276999"/>
          </a:xfrm>
          <a:prstGeom prst="rect">
            <a:avLst/>
          </a:prstGeom>
          <a:noFill/>
        </p:spPr>
        <p:txBody>
          <a:bodyPr wrap="square" rtlCol="0">
            <a:spAutoFit/>
          </a:bodyPr>
          <a:lstStyle/>
          <a:p>
            <a:pPr algn="ctr"/>
            <a:r>
              <a:rPr lang="en-US" sz="1200" dirty="0">
                <a:solidFill>
                  <a:srgbClr val="5F5F5F"/>
                </a:solidFill>
                <a:cs typeface="Calibri" pitchFamily="34" charset="0"/>
              </a:rPr>
              <a:t>Beef</a:t>
            </a:r>
          </a:p>
        </p:txBody>
      </p:sp>
      <p:sp>
        <p:nvSpPr>
          <p:cNvPr id="20" name="TextBox 19"/>
          <p:cNvSpPr txBox="1"/>
          <p:nvPr/>
        </p:nvSpPr>
        <p:spPr>
          <a:xfrm>
            <a:off x="1530680" y="3873339"/>
            <a:ext cx="2209800" cy="400110"/>
          </a:xfrm>
          <a:prstGeom prst="rect">
            <a:avLst/>
          </a:prstGeom>
          <a:noFill/>
        </p:spPr>
        <p:txBody>
          <a:bodyPr wrap="square" lIns="0" rIns="0" rtlCol="0" anchor="ctr">
            <a:spAutoFit/>
          </a:bodyPr>
          <a:lstStyle/>
          <a:p>
            <a:r>
              <a:rPr lang="en-US" sz="2000" b="1" dirty="0" smtClean="0">
                <a:solidFill>
                  <a:srgbClr val="5F5F5F"/>
                </a:solidFill>
              </a:rPr>
              <a:t>29% </a:t>
            </a:r>
            <a:endParaRPr lang="en-US" sz="2000" b="1" dirty="0">
              <a:solidFill>
                <a:srgbClr val="5F5F5F"/>
              </a:solidFill>
            </a:endParaRPr>
          </a:p>
        </p:txBody>
      </p:sp>
      <p:sp>
        <p:nvSpPr>
          <p:cNvPr id="21" name="TextBox 20"/>
          <p:cNvSpPr txBox="1"/>
          <p:nvPr/>
        </p:nvSpPr>
        <p:spPr>
          <a:xfrm>
            <a:off x="1530680" y="2896479"/>
            <a:ext cx="2209800" cy="400110"/>
          </a:xfrm>
          <a:prstGeom prst="rect">
            <a:avLst/>
          </a:prstGeom>
          <a:noFill/>
        </p:spPr>
        <p:txBody>
          <a:bodyPr wrap="square" lIns="0" rIns="0" rtlCol="0" anchor="ctr">
            <a:spAutoFit/>
          </a:bodyPr>
          <a:lstStyle/>
          <a:p>
            <a:r>
              <a:rPr lang="en-US" sz="2000" b="1" dirty="0" smtClean="0">
                <a:solidFill>
                  <a:srgbClr val="5F5F5F"/>
                </a:solidFill>
              </a:rPr>
              <a:t>35% </a:t>
            </a:r>
            <a:endParaRPr lang="en-US" sz="2000" b="1" dirty="0">
              <a:solidFill>
                <a:srgbClr val="5F5F5F"/>
              </a:solidFill>
            </a:endParaRPr>
          </a:p>
        </p:txBody>
      </p:sp>
      <p:sp>
        <p:nvSpPr>
          <p:cNvPr id="22" name="TextBox 21"/>
          <p:cNvSpPr txBox="1"/>
          <p:nvPr/>
        </p:nvSpPr>
        <p:spPr>
          <a:xfrm>
            <a:off x="311480" y="2448197"/>
            <a:ext cx="1066800" cy="276999"/>
          </a:xfrm>
          <a:prstGeom prst="rect">
            <a:avLst/>
          </a:prstGeom>
          <a:noFill/>
        </p:spPr>
        <p:txBody>
          <a:bodyPr wrap="square" rtlCol="0">
            <a:spAutoFit/>
          </a:bodyPr>
          <a:lstStyle/>
          <a:p>
            <a:pPr algn="ctr"/>
            <a:r>
              <a:rPr lang="en-US" sz="1200" dirty="0">
                <a:solidFill>
                  <a:srgbClr val="5F5F5F"/>
                </a:solidFill>
                <a:cs typeface="Calibri" pitchFamily="34" charset="0"/>
              </a:rPr>
              <a:t>Chicken</a:t>
            </a:r>
          </a:p>
        </p:txBody>
      </p:sp>
      <p:grpSp>
        <p:nvGrpSpPr>
          <p:cNvPr id="23" name="Group 38"/>
          <p:cNvGrpSpPr/>
          <p:nvPr/>
        </p:nvGrpSpPr>
        <p:grpSpPr>
          <a:xfrm>
            <a:off x="466928" y="1875153"/>
            <a:ext cx="758952" cy="569214"/>
            <a:chOff x="2705100" y="4953000"/>
            <a:chExt cx="758952" cy="758952"/>
          </a:xfrm>
        </p:grpSpPr>
        <p:sp>
          <p:nvSpPr>
            <p:cNvPr id="24" name="Oval 23"/>
            <p:cNvSpPr/>
            <p:nvPr/>
          </p:nvSpPr>
          <p:spPr>
            <a:xfrm>
              <a:off x="2705100" y="4953000"/>
              <a:ext cx="758952" cy="7589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25" name="Picture 24" descr="chicken.emf"/>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57500" y="5114835"/>
              <a:ext cx="478412" cy="466635"/>
            </a:xfrm>
            <a:prstGeom prst="rect">
              <a:avLst/>
            </a:prstGeom>
          </p:spPr>
        </p:pic>
      </p:grpSp>
      <p:sp>
        <p:nvSpPr>
          <p:cNvPr id="26" name="TextBox 25"/>
          <p:cNvSpPr txBox="1"/>
          <p:nvPr/>
        </p:nvSpPr>
        <p:spPr>
          <a:xfrm>
            <a:off x="1530680" y="1982257"/>
            <a:ext cx="2209800" cy="400110"/>
          </a:xfrm>
          <a:prstGeom prst="rect">
            <a:avLst/>
          </a:prstGeom>
          <a:noFill/>
        </p:spPr>
        <p:txBody>
          <a:bodyPr wrap="square" lIns="0" rIns="0" rtlCol="0" anchor="ctr">
            <a:spAutoFit/>
          </a:bodyPr>
          <a:lstStyle/>
          <a:p>
            <a:r>
              <a:rPr lang="en-US" sz="2000" b="1" dirty="0" smtClean="0">
                <a:solidFill>
                  <a:srgbClr val="5F5F5F"/>
                </a:solidFill>
              </a:rPr>
              <a:t>36% </a:t>
            </a:r>
            <a:endParaRPr lang="en-US" sz="2000" b="1" dirty="0">
              <a:solidFill>
                <a:srgbClr val="5F5F5F"/>
              </a:solidFill>
            </a:endParaRPr>
          </a:p>
        </p:txBody>
      </p:sp>
      <p:sp>
        <p:nvSpPr>
          <p:cNvPr id="27" name="TextBox 26"/>
          <p:cNvSpPr txBox="1"/>
          <p:nvPr/>
        </p:nvSpPr>
        <p:spPr>
          <a:xfrm>
            <a:off x="2518259" y="1144571"/>
            <a:ext cx="2678892" cy="923330"/>
          </a:xfrm>
          <a:prstGeom prst="rect">
            <a:avLst/>
          </a:prstGeom>
          <a:noFill/>
          <a:ln>
            <a:solidFill>
              <a:schemeClr val="tx1"/>
            </a:solidFill>
            <a:prstDash val="sysDash"/>
          </a:ln>
        </p:spPr>
        <p:txBody>
          <a:bodyPr wrap="square" rtlCol="0">
            <a:spAutoFit/>
          </a:bodyPr>
          <a:lstStyle/>
          <a:p>
            <a:r>
              <a:rPr lang="en-US" b="1" dirty="0" smtClean="0"/>
              <a:t>54% </a:t>
            </a:r>
            <a:r>
              <a:rPr lang="en-US" dirty="0" smtClean="0"/>
              <a:t>of the retailers surveyed have a value added meat program</a:t>
            </a:r>
            <a:endParaRPr lang="en-US" dirty="0"/>
          </a:p>
        </p:txBody>
      </p:sp>
      <p:sp>
        <p:nvSpPr>
          <p:cNvPr id="28" name="TextBox 27"/>
          <p:cNvSpPr txBox="1"/>
          <p:nvPr/>
        </p:nvSpPr>
        <p:spPr>
          <a:xfrm>
            <a:off x="2518259" y="2262891"/>
            <a:ext cx="2678892" cy="1200329"/>
          </a:xfrm>
          <a:prstGeom prst="rect">
            <a:avLst/>
          </a:prstGeom>
          <a:noFill/>
          <a:ln>
            <a:solidFill>
              <a:schemeClr val="tx1"/>
            </a:solidFill>
            <a:prstDash val="sysDash"/>
          </a:ln>
        </p:spPr>
        <p:txBody>
          <a:bodyPr wrap="square" rtlCol="0">
            <a:spAutoFit/>
          </a:bodyPr>
          <a:lstStyle/>
          <a:p>
            <a:r>
              <a:rPr lang="en-US" b="1" dirty="0" smtClean="0"/>
              <a:t>85% </a:t>
            </a:r>
            <a:r>
              <a:rPr lang="en-US" dirty="0" smtClean="0"/>
              <a:t>of the retailers having a value added program were  Private Branded.</a:t>
            </a:r>
            <a:endParaRPr lang="en-US" dirty="0"/>
          </a:p>
        </p:txBody>
      </p:sp>
      <p:sp>
        <p:nvSpPr>
          <p:cNvPr id="29" name="TextBox 28"/>
          <p:cNvSpPr txBox="1"/>
          <p:nvPr/>
        </p:nvSpPr>
        <p:spPr>
          <a:xfrm>
            <a:off x="2518259" y="3639734"/>
            <a:ext cx="2678892" cy="1200329"/>
          </a:xfrm>
          <a:prstGeom prst="rect">
            <a:avLst/>
          </a:prstGeom>
          <a:noFill/>
          <a:ln>
            <a:solidFill>
              <a:schemeClr val="tx1"/>
            </a:solidFill>
            <a:prstDash val="sysDash"/>
          </a:ln>
        </p:spPr>
        <p:txBody>
          <a:bodyPr wrap="square" rtlCol="0">
            <a:spAutoFit/>
          </a:bodyPr>
          <a:lstStyle/>
          <a:p>
            <a:r>
              <a:rPr lang="en-US" dirty="0" smtClean="0"/>
              <a:t>All of the retailers surveyed used roll stock for their value added packaging.</a:t>
            </a:r>
            <a:endParaRPr lang="en-US" dirty="0"/>
          </a:p>
        </p:txBody>
      </p:sp>
      <p:sp>
        <p:nvSpPr>
          <p:cNvPr id="35" name="Rounded Rectangle 34"/>
          <p:cNvSpPr/>
          <p:nvPr/>
        </p:nvSpPr>
        <p:spPr>
          <a:xfrm>
            <a:off x="642537" y="685800"/>
            <a:ext cx="6400800" cy="20574"/>
          </a:xfrm>
          <a:prstGeom prst="roundRect">
            <a:avLst>
              <a:gd name="adj" fmla="val 50000"/>
            </a:avLst>
          </a:prstGeom>
          <a:gradFill flip="none" rotWithShape="1">
            <a:gsLst>
              <a:gs pos="5000">
                <a:schemeClr val="accent3"/>
              </a:gs>
              <a:gs pos="91000">
                <a:schemeClr val="bg1"/>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sp>
        <p:nvSpPr>
          <p:cNvPr id="36" name="Rounded Rectangle 35"/>
          <p:cNvSpPr/>
          <p:nvPr/>
        </p:nvSpPr>
        <p:spPr>
          <a:xfrm>
            <a:off x="5691936" y="1136953"/>
            <a:ext cx="2977978" cy="3559145"/>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dirty="0" smtClean="0"/>
              <a:t>Consistencies in store prepared products.</a:t>
            </a:r>
          </a:p>
          <a:p>
            <a:pPr>
              <a:buFont typeface="Arial" pitchFamily="34" charset="0"/>
              <a:buChar char="•"/>
            </a:pPr>
            <a:endParaRPr lang="en-US" dirty="0" smtClean="0"/>
          </a:p>
          <a:p>
            <a:pPr>
              <a:buFont typeface="Arial" pitchFamily="34" charset="0"/>
              <a:buChar char="•"/>
            </a:pPr>
            <a:r>
              <a:rPr lang="en-US" dirty="0" smtClean="0"/>
              <a:t>Associate training</a:t>
            </a:r>
          </a:p>
          <a:p>
            <a:pPr>
              <a:buFont typeface="Arial" pitchFamily="34" charset="0"/>
              <a:buChar char="•"/>
            </a:pPr>
            <a:endParaRPr lang="en-US" dirty="0" smtClean="0"/>
          </a:p>
          <a:p>
            <a:pPr>
              <a:buFont typeface="Arial" pitchFamily="34" charset="0"/>
              <a:buChar char="•"/>
            </a:pPr>
            <a:r>
              <a:rPr lang="en-US" dirty="0" smtClean="0"/>
              <a:t>Flavor Profiles</a:t>
            </a:r>
          </a:p>
          <a:p>
            <a:pPr>
              <a:buFont typeface="Arial" pitchFamily="34" charset="0"/>
              <a:buChar char="•"/>
            </a:pPr>
            <a:endParaRPr lang="en-US" dirty="0" smtClean="0"/>
          </a:p>
          <a:p>
            <a:pPr>
              <a:buFont typeface="Arial" pitchFamily="34" charset="0"/>
              <a:buChar char="•"/>
            </a:pPr>
            <a:r>
              <a:rPr lang="en-US" dirty="0" smtClean="0"/>
              <a:t>Eye appeal (Freshness)</a:t>
            </a:r>
          </a:p>
          <a:p>
            <a:pPr>
              <a:buFont typeface="Arial" pitchFamily="34" charset="0"/>
              <a:buChar char="•"/>
            </a:pPr>
            <a:endParaRPr lang="en-US" dirty="0" smtClean="0"/>
          </a:p>
          <a:p>
            <a:pPr>
              <a:buFont typeface="Arial" pitchFamily="34" charset="0"/>
              <a:buChar char="•"/>
            </a:pPr>
            <a:r>
              <a:rPr lang="en-US" dirty="0" smtClean="0"/>
              <a:t>Packaging</a:t>
            </a:r>
          </a:p>
          <a:p>
            <a:pPr>
              <a:buFont typeface="Arial" pitchFamily="34" charset="0"/>
              <a:buChar char="•"/>
            </a:pPr>
            <a:endParaRPr lang="en-US" dirty="0" smtClean="0"/>
          </a:p>
          <a:p>
            <a:pPr>
              <a:buFont typeface="Arial" pitchFamily="34" charset="0"/>
              <a:buChar char="•"/>
            </a:pPr>
            <a:endParaRPr lang="en-US" dirty="0"/>
          </a:p>
        </p:txBody>
      </p:sp>
      <p:pic>
        <p:nvPicPr>
          <p:cNvPr id="37" name="Picture 36" descr="Pork.png"/>
          <p:cNvPicPr>
            <a:picLocks noChangeAspect="1"/>
          </p:cNvPicPr>
          <p:nvPr/>
        </p:nvPicPr>
        <p:blipFill>
          <a:blip r:embed="rId5" cstate="print"/>
          <a:srcRect/>
          <a:stretch>
            <a:fillRect/>
          </a:stretch>
        </p:blipFill>
        <p:spPr>
          <a:xfrm>
            <a:off x="420526" y="2809666"/>
            <a:ext cx="803568" cy="569213"/>
          </a:xfrm>
          <a:prstGeom prst="rect">
            <a:avLst/>
          </a:prstGeom>
        </p:spPr>
      </p:pic>
      <p:sp>
        <p:nvSpPr>
          <p:cNvPr id="19" name="TextBox 18"/>
          <p:cNvSpPr txBox="1"/>
          <p:nvPr/>
        </p:nvSpPr>
        <p:spPr>
          <a:xfrm>
            <a:off x="311480" y="3381166"/>
            <a:ext cx="1066800" cy="276999"/>
          </a:xfrm>
          <a:prstGeom prst="rect">
            <a:avLst/>
          </a:prstGeom>
          <a:noFill/>
        </p:spPr>
        <p:txBody>
          <a:bodyPr wrap="square" rtlCol="0">
            <a:spAutoFit/>
          </a:bodyPr>
          <a:lstStyle/>
          <a:p>
            <a:pPr algn="ctr"/>
            <a:r>
              <a:rPr lang="en-US" sz="1200" dirty="0">
                <a:solidFill>
                  <a:srgbClr val="5F5F5F"/>
                </a:solidFill>
                <a:cs typeface="Calibri" pitchFamily="34" charset="0"/>
              </a:rPr>
              <a:t>Pork</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Value - Convenience</a:t>
            </a:r>
            <a:endParaRPr lang="en-US" dirty="0"/>
          </a:p>
        </p:txBody>
      </p:sp>
      <p:sp>
        <p:nvSpPr>
          <p:cNvPr id="5" name="Slide Number Placeholder 4"/>
          <p:cNvSpPr>
            <a:spLocks noGrp="1"/>
          </p:cNvSpPr>
          <p:nvPr>
            <p:ph type="sldNum" sz="quarter" idx="11"/>
          </p:nvPr>
        </p:nvSpPr>
        <p:spPr/>
        <p:txBody>
          <a:bodyPr/>
          <a:lstStyle/>
          <a:p>
            <a:fld id="{5069E927-15F6-8846-9E92-04BAA7737A2A}" type="slidenum">
              <a:rPr lang="en-US" smtClean="0"/>
              <a:pPr/>
              <a:t>24</a:t>
            </a:fld>
            <a:endParaRPr lang="en-US" dirty="0"/>
          </a:p>
        </p:txBody>
      </p:sp>
      <p:sp>
        <p:nvSpPr>
          <p:cNvPr id="6" name="Text Placeholder 5"/>
          <p:cNvSpPr>
            <a:spLocks noGrp="1"/>
          </p:cNvSpPr>
          <p:nvPr>
            <p:ph type="body" sz="quarter" idx="13"/>
          </p:nvPr>
        </p:nvSpPr>
        <p:spPr/>
        <p:txBody>
          <a:bodyPr/>
          <a:lstStyle/>
          <a:p>
            <a:r>
              <a:rPr lang="en-US" dirty="0" smtClean="0"/>
              <a:t>Packaging &amp; Portion Control</a:t>
            </a:r>
            <a:endParaRPr lang="en-US" dirty="0"/>
          </a:p>
        </p:txBody>
      </p:sp>
      <p:pic>
        <p:nvPicPr>
          <p:cNvPr id="8" name="Picture 7" descr="IMG_0088.JPG"/>
          <p:cNvPicPr>
            <a:picLocks noChangeAspect="1"/>
          </p:cNvPicPr>
          <p:nvPr/>
        </p:nvPicPr>
        <p:blipFill>
          <a:blip r:embed="rId3" cstate="print"/>
          <a:srcRect/>
          <a:stretch>
            <a:fillRect/>
          </a:stretch>
        </p:blipFill>
        <p:spPr>
          <a:xfrm>
            <a:off x="4263071" y="1199920"/>
            <a:ext cx="4369687" cy="27815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8548" name="Picture 4" descr="http://www.packworld.com/sites/default/files/styles/lightbox/public/field/image/Farmland2.jpg?itok=75PrRlgb"/>
          <p:cNvPicPr>
            <a:picLocks noChangeAspect="1" noChangeArrowheads="1"/>
          </p:cNvPicPr>
          <p:nvPr/>
        </p:nvPicPr>
        <p:blipFill>
          <a:blip r:embed="rId4" cstate="print"/>
          <a:srcRect t="31135" b="19279"/>
          <a:stretch>
            <a:fillRect/>
          </a:stretch>
        </p:blipFill>
        <p:spPr bwMode="auto">
          <a:xfrm>
            <a:off x="1716558" y="3206937"/>
            <a:ext cx="5205979" cy="1649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Oval 10"/>
          <p:cNvSpPr/>
          <p:nvPr/>
        </p:nvSpPr>
        <p:spPr>
          <a:xfrm>
            <a:off x="1953048" y="3507101"/>
            <a:ext cx="1828800" cy="709896"/>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IMG_3237.JPG"/>
          <p:cNvPicPr>
            <a:picLocks noChangeAspect="1"/>
          </p:cNvPicPr>
          <p:nvPr/>
        </p:nvPicPr>
        <p:blipFill>
          <a:blip r:embed="rId5" cstate="print"/>
          <a:srcRect/>
          <a:stretch>
            <a:fillRect/>
          </a:stretch>
        </p:blipFill>
        <p:spPr>
          <a:xfrm>
            <a:off x="370692" y="1229704"/>
            <a:ext cx="3892378" cy="21230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Rounded Rectangle 13"/>
          <p:cNvSpPr/>
          <p:nvPr/>
        </p:nvSpPr>
        <p:spPr>
          <a:xfrm>
            <a:off x="642537" y="685800"/>
            <a:ext cx="6400800" cy="20574"/>
          </a:xfrm>
          <a:prstGeom prst="roundRect">
            <a:avLst>
              <a:gd name="adj" fmla="val 50000"/>
            </a:avLst>
          </a:prstGeom>
          <a:gradFill flip="none" rotWithShape="1">
            <a:gsLst>
              <a:gs pos="5000">
                <a:schemeClr val="accent3"/>
              </a:gs>
              <a:gs pos="91000">
                <a:schemeClr val="bg1"/>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Value Added BIC Case Ready Retailer</a:t>
            </a:r>
            <a:endParaRPr lang="en-US" dirty="0"/>
          </a:p>
        </p:txBody>
      </p:sp>
      <p:sp>
        <p:nvSpPr>
          <p:cNvPr id="5" name="Slide Number Placeholder 4"/>
          <p:cNvSpPr>
            <a:spLocks noGrp="1"/>
          </p:cNvSpPr>
          <p:nvPr>
            <p:ph type="sldNum" sz="quarter" idx="11"/>
          </p:nvPr>
        </p:nvSpPr>
        <p:spPr/>
        <p:txBody>
          <a:bodyPr/>
          <a:lstStyle/>
          <a:p>
            <a:fld id="{5069E927-15F6-8846-9E92-04BAA7737A2A}" type="slidenum">
              <a:rPr lang="en-US" smtClean="0"/>
              <a:pPr/>
              <a:t>25</a:t>
            </a:fld>
            <a:endParaRPr lang="en-US" dirty="0"/>
          </a:p>
        </p:txBody>
      </p:sp>
      <p:sp>
        <p:nvSpPr>
          <p:cNvPr id="6" name="Text Placeholder 5"/>
          <p:cNvSpPr>
            <a:spLocks noGrp="1"/>
          </p:cNvSpPr>
          <p:nvPr>
            <p:ph type="body" sz="quarter" idx="13"/>
          </p:nvPr>
        </p:nvSpPr>
        <p:spPr>
          <a:xfrm>
            <a:off x="474816" y="717056"/>
            <a:ext cx="6675120" cy="342900"/>
          </a:xfrm>
        </p:spPr>
        <p:txBody>
          <a:bodyPr/>
          <a:lstStyle/>
          <a:p>
            <a:r>
              <a:rPr lang="en-US" sz="1600" dirty="0" smtClean="0"/>
              <a:t>Trader Joe’s marinated meat program has a wide variety of unique flavor profiles</a:t>
            </a:r>
            <a:endParaRPr lang="en-US" sz="1600" dirty="0"/>
          </a:p>
        </p:txBody>
      </p:sp>
      <p:pic>
        <p:nvPicPr>
          <p:cNvPr id="7" name="Picture 17" descr="Hawaiian Boneless Shortribs.JPG"/>
          <p:cNvPicPr>
            <a:picLocks noChangeAspect="1"/>
          </p:cNvPicPr>
          <p:nvPr/>
        </p:nvPicPr>
        <p:blipFill>
          <a:blip r:embed="rId3" cstate="print"/>
          <a:srcRect/>
          <a:stretch>
            <a:fillRect/>
          </a:stretch>
        </p:blipFill>
        <p:spPr bwMode="auto">
          <a:xfrm>
            <a:off x="7696200" y="2971800"/>
            <a:ext cx="1295400" cy="1657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18" descr="Herb and Garlic Seasoned Steak.JPG"/>
          <p:cNvPicPr>
            <a:picLocks noChangeAspect="1"/>
          </p:cNvPicPr>
          <p:nvPr/>
        </p:nvPicPr>
        <p:blipFill>
          <a:blip r:embed="rId4" cstate="print"/>
          <a:srcRect/>
          <a:stretch>
            <a:fillRect/>
          </a:stretch>
        </p:blipFill>
        <p:spPr bwMode="auto">
          <a:xfrm>
            <a:off x="6284914" y="2971800"/>
            <a:ext cx="1258887" cy="1657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22" descr="IMG_2540.jpg"/>
          <p:cNvPicPr>
            <a:picLocks noChangeAspect="1"/>
          </p:cNvPicPr>
          <p:nvPr/>
        </p:nvPicPr>
        <p:blipFill>
          <a:blip r:embed="rId5" cstate="print"/>
          <a:srcRect/>
          <a:stretch>
            <a:fillRect/>
          </a:stretch>
        </p:blipFill>
        <p:spPr bwMode="auto">
          <a:xfrm>
            <a:off x="3276600" y="2971800"/>
            <a:ext cx="1219200" cy="1657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23" descr="IMG_2541.jpg"/>
          <p:cNvPicPr>
            <a:picLocks noChangeAspect="1"/>
          </p:cNvPicPr>
          <p:nvPr/>
        </p:nvPicPr>
        <p:blipFill>
          <a:blip r:embed="rId6" cstate="print"/>
          <a:srcRect/>
          <a:stretch>
            <a:fillRect/>
          </a:stretch>
        </p:blipFill>
        <p:spPr bwMode="auto">
          <a:xfrm>
            <a:off x="1778000" y="2971800"/>
            <a:ext cx="1270000" cy="1657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24" descr="IMG_2542.jpg"/>
          <p:cNvPicPr>
            <a:picLocks noChangeAspect="1"/>
          </p:cNvPicPr>
          <p:nvPr/>
        </p:nvPicPr>
        <p:blipFill>
          <a:blip r:embed="rId7" cstate="print"/>
          <a:srcRect/>
          <a:stretch>
            <a:fillRect/>
          </a:stretch>
        </p:blipFill>
        <p:spPr bwMode="auto">
          <a:xfrm>
            <a:off x="228600" y="2971800"/>
            <a:ext cx="1371600" cy="1657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30" descr="Santa Maria Tri-tip 1.JPG"/>
          <p:cNvPicPr>
            <a:picLocks noChangeAspect="1"/>
          </p:cNvPicPr>
          <p:nvPr/>
        </p:nvPicPr>
        <p:blipFill>
          <a:blip r:embed="rId8" cstate="print"/>
          <a:srcRect/>
          <a:stretch>
            <a:fillRect/>
          </a:stretch>
        </p:blipFill>
        <p:spPr bwMode="auto">
          <a:xfrm>
            <a:off x="4724400" y="2971800"/>
            <a:ext cx="1371600" cy="1657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25" descr="IMG_2543.jpg"/>
          <p:cNvPicPr>
            <a:picLocks noChangeAspect="1"/>
          </p:cNvPicPr>
          <p:nvPr/>
        </p:nvPicPr>
        <p:blipFill>
          <a:blip r:embed="rId9" cstate="print"/>
          <a:srcRect/>
          <a:stretch>
            <a:fillRect/>
          </a:stretch>
        </p:blipFill>
        <p:spPr bwMode="auto">
          <a:xfrm>
            <a:off x="5029200" y="1371600"/>
            <a:ext cx="121920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26" descr="IMG_2544.jpg"/>
          <p:cNvPicPr>
            <a:picLocks noChangeAspect="1"/>
          </p:cNvPicPr>
          <p:nvPr/>
        </p:nvPicPr>
        <p:blipFill>
          <a:blip r:embed="rId10" cstate="print"/>
          <a:srcRect/>
          <a:stretch>
            <a:fillRect/>
          </a:stretch>
        </p:blipFill>
        <p:spPr bwMode="auto">
          <a:xfrm>
            <a:off x="6400800" y="1371600"/>
            <a:ext cx="121920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27" descr="IMG_2545.jpg"/>
          <p:cNvPicPr>
            <a:picLocks noChangeAspect="1"/>
          </p:cNvPicPr>
          <p:nvPr/>
        </p:nvPicPr>
        <p:blipFill>
          <a:blip r:embed="rId11" cstate="print"/>
          <a:srcRect/>
          <a:stretch>
            <a:fillRect/>
          </a:stretch>
        </p:blipFill>
        <p:spPr bwMode="auto">
          <a:xfrm>
            <a:off x="7848600" y="1371600"/>
            <a:ext cx="1143000" cy="142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Rounded Rectangle 18"/>
          <p:cNvSpPr/>
          <p:nvPr/>
        </p:nvSpPr>
        <p:spPr>
          <a:xfrm>
            <a:off x="642537" y="685800"/>
            <a:ext cx="6400800" cy="20574"/>
          </a:xfrm>
          <a:prstGeom prst="roundRect">
            <a:avLst>
              <a:gd name="adj" fmla="val 50000"/>
            </a:avLst>
          </a:prstGeom>
          <a:gradFill flip="none" rotWithShape="1">
            <a:gsLst>
              <a:gs pos="5000">
                <a:schemeClr val="accent3"/>
              </a:gs>
              <a:gs pos="91000">
                <a:schemeClr val="bg1"/>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E"/>
              </a:solidFill>
            </a:endParaRPr>
          </a:p>
        </p:txBody>
      </p:sp>
      <p:pic>
        <p:nvPicPr>
          <p:cNvPr id="20" name="Picture 19" descr="Trader Joe's Marinated Meats.bmp"/>
          <p:cNvPicPr>
            <a:picLocks noChangeAspect="1"/>
          </p:cNvPicPr>
          <p:nvPr/>
        </p:nvPicPr>
        <p:blipFill>
          <a:blip r:embed="rId12" cstate="print"/>
          <a:stretch>
            <a:fillRect/>
          </a:stretch>
        </p:blipFill>
        <p:spPr>
          <a:xfrm>
            <a:off x="203886" y="1353064"/>
            <a:ext cx="4648200" cy="14525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Oval 16"/>
          <p:cNvSpPr/>
          <p:nvPr/>
        </p:nvSpPr>
        <p:spPr>
          <a:xfrm>
            <a:off x="6296204" y="4177423"/>
            <a:ext cx="1170186" cy="518675"/>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448604" y="4329823"/>
            <a:ext cx="1170186" cy="518675"/>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Value Added Retailer BIC Service Counter</a:t>
            </a:r>
            <a:endParaRPr lang="en-US" dirty="0"/>
          </a:p>
        </p:txBody>
      </p:sp>
      <p:sp>
        <p:nvSpPr>
          <p:cNvPr id="4" name="Footer Placeholder 3"/>
          <p:cNvSpPr>
            <a:spLocks noGrp="1"/>
          </p:cNvSpPr>
          <p:nvPr>
            <p:ph type="ftr" sz="quarter" idx="10"/>
          </p:nvPr>
        </p:nvSpPr>
        <p:spPr/>
        <p:txBody>
          <a:bodyPr/>
          <a:lstStyle/>
          <a:p>
            <a:endParaRPr lang="en-US" dirty="0">
              <a:solidFill>
                <a:srgbClr val="606160"/>
              </a:solidFill>
            </a:endParaRPr>
          </a:p>
        </p:txBody>
      </p:sp>
      <p:sp>
        <p:nvSpPr>
          <p:cNvPr id="5" name="Slide Number Placeholder 4"/>
          <p:cNvSpPr>
            <a:spLocks noGrp="1"/>
          </p:cNvSpPr>
          <p:nvPr>
            <p:ph type="sldNum" sz="quarter" idx="11"/>
          </p:nvPr>
        </p:nvSpPr>
        <p:spPr/>
        <p:txBody>
          <a:bodyPr/>
          <a:lstStyle/>
          <a:p>
            <a:fld id="{5069E927-15F6-8846-9E92-04BAA7737A2A}" type="slidenum">
              <a:rPr lang="en-US" smtClean="0"/>
              <a:pPr/>
              <a:t>26</a:t>
            </a:fld>
            <a:endParaRPr lang="en-US" dirty="0"/>
          </a:p>
        </p:txBody>
      </p:sp>
      <p:sp>
        <p:nvSpPr>
          <p:cNvPr id="6" name="Text Placeholder 5"/>
          <p:cNvSpPr>
            <a:spLocks noGrp="1"/>
          </p:cNvSpPr>
          <p:nvPr>
            <p:ph type="body" sz="quarter" idx="13"/>
          </p:nvPr>
        </p:nvSpPr>
        <p:spPr>
          <a:xfrm>
            <a:off x="615820" y="689506"/>
            <a:ext cx="8154956" cy="342900"/>
          </a:xfrm>
        </p:spPr>
        <p:txBody>
          <a:bodyPr/>
          <a:lstStyle/>
          <a:p>
            <a:r>
              <a:rPr lang="en-US" sz="1600" dirty="0" smtClean="0"/>
              <a:t>Whole Foods is known for their Organic &amp; Natural foods but they also pay attention to the details. Look at the color combinations and the workmanship from one section to the next.</a:t>
            </a:r>
          </a:p>
          <a:p>
            <a:endParaRPr lang="en-US" dirty="0"/>
          </a:p>
        </p:txBody>
      </p:sp>
      <p:pic>
        <p:nvPicPr>
          <p:cNvPr id="7" name="Picture 6" descr="IMG_0560.JPG"/>
          <p:cNvPicPr>
            <a:picLocks noChangeAspect="1"/>
          </p:cNvPicPr>
          <p:nvPr/>
        </p:nvPicPr>
        <p:blipFill>
          <a:blip r:embed="rId3" cstate="print"/>
          <a:stretch>
            <a:fillRect/>
          </a:stretch>
        </p:blipFill>
        <p:spPr>
          <a:xfrm>
            <a:off x="177151" y="1705999"/>
            <a:ext cx="3972697" cy="22346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descr="IMG_0561.JPG"/>
          <p:cNvPicPr>
            <a:picLocks noChangeAspect="1"/>
          </p:cNvPicPr>
          <p:nvPr/>
        </p:nvPicPr>
        <p:blipFill>
          <a:blip r:embed="rId4" cstate="print"/>
          <a:stretch>
            <a:fillRect/>
          </a:stretch>
        </p:blipFill>
        <p:spPr>
          <a:xfrm>
            <a:off x="2528024" y="2181548"/>
            <a:ext cx="3972697" cy="22346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IMG_0914.JPG"/>
          <p:cNvPicPr>
            <a:picLocks noChangeAspect="1"/>
          </p:cNvPicPr>
          <p:nvPr/>
        </p:nvPicPr>
        <p:blipFill>
          <a:blip r:embed="rId5" cstate="print"/>
          <a:stretch>
            <a:fillRect/>
          </a:stretch>
        </p:blipFill>
        <p:spPr>
          <a:xfrm>
            <a:off x="4662655" y="2652440"/>
            <a:ext cx="3972697" cy="22346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p:cNvSpPr txBox="1"/>
          <p:nvPr/>
        </p:nvSpPr>
        <p:spPr>
          <a:xfrm>
            <a:off x="6587883" y="2270862"/>
            <a:ext cx="1227003" cy="369332"/>
          </a:xfrm>
          <a:prstGeom prst="rect">
            <a:avLst/>
          </a:prstGeom>
          <a:noFill/>
        </p:spPr>
        <p:txBody>
          <a:bodyPr wrap="none" rtlCol="0">
            <a:spAutoFit/>
          </a:bodyPr>
          <a:lstStyle/>
          <a:p>
            <a:r>
              <a:rPr lang="en-US" b="1" dirty="0" smtClean="0"/>
              <a:t>Stuffing's</a:t>
            </a:r>
            <a:endParaRPr lang="en-US" b="1" dirty="0"/>
          </a:p>
        </p:txBody>
      </p:sp>
      <p:sp>
        <p:nvSpPr>
          <p:cNvPr id="11" name="TextBox 10"/>
          <p:cNvSpPr txBox="1"/>
          <p:nvPr/>
        </p:nvSpPr>
        <p:spPr>
          <a:xfrm>
            <a:off x="4198337" y="1804324"/>
            <a:ext cx="2165273" cy="369332"/>
          </a:xfrm>
          <a:prstGeom prst="rect">
            <a:avLst/>
          </a:prstGeom>
          <a:noFill/>
        </p:spPr>
        <p:txBody>
          <a:bodyPr wrap="none" rtlCol="0">
            <a:spAutoFit/>
          </a:bodyPr>
          <a:lstStyle/>
          <a:p>
            <a:r>
              <a:rPr lang="en-US" b="1" dirty="0" smtClean="0"/>
              <a:t>Marinades &amp; Rubs</a:t>
            </a:r>
            <a:endParaRPr lang="en-US" b="1" dirty="0"/>
          </a:p>
        </p:txBody>
      </p:sp>
      <p:sp>
        <p:nvSpPr>
          <p:cNvPr id="12" name="TextBox 11"/>
          <p:cNvSpPr txBox="1"/>
          <p:nvPr/>
        </p:nvSpPr>
        <p:spPr>
          <a:xfrm>
            <a:off x="1202312" y="1328014"/>
            <a:ext cx="2000548" cy="369332"/>
          </a:xfrm>
          <a:prstGeom prst="rect">
            <a:avLst/>
          </a:prstGeom>
          <a:noFill/>
        </p:spPr>
        <p:txBody>
          <a:bodyPr wrap="none" rtlCol="0">
            <a:spAutoFit/>
          </a:bodyPr>
          <a:lstStyle/>
          <a:p>
            <a:r>
              <a:rPr lang="en-US" b="1" dirty="0" smtClean="0"/>
              <a:t>Panko Breadings</a:t>
            </a:r>
            <a:endParaRPr lang="en-US"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lnSpcReduction="10000"/>
          </a:bodyPr>
          <a:lstStyle/>
          <a:p>
            <a:r>
              <a:rPr lang="en-US" dirty="0" smtClean="0"/>
              <a:t>THANK YOU!</a:t>
            </a:r>
            <a:endParaRPr lang="en-US" dirty="0"/>
          </a:p>
        </p:txBody>
      </p:sp>
      <p:pic>
        <p:nvPicPr>
          <p:cNvPr id="5" name="Picture 2" descr="http://www.nationalchickencouncil.org/wp-content/themes/ncc_theme/images/ncc_logo.png"/>
          <p:cNvPicPr>
            <a:picLocks noChangeAspect="1" noChangeArrowheads="1"/>
          </p:cNvPicPr>
          <p:nvPr/>
        </p:nvPicPr>
        <p:blipFill>
          <a:blip r:embed="rId3" cstate="print"/>
          <a:srcRect/>
          <a:stretch>
            <a:fillRect/>
          </a:stretch>
        </p:blipFill>
        <p:spPr bwMode="auto">
          <a:xfrm>
            <a:off x="4818391" y="3070527"/>
            <a:ext cx="1870122" cy="727032"/>
          </a:xfrm>
          <a:prstGeom prst="rect">
            <a:avLst/>
          </a:prstGeom>
          <a:noFill/>
        </p:spPr>
      </p:pic>
    </p:spTree>
    <p:extLst>
      <p:ext uri="{BB962C8B-B14F-4D97-AF65-F5344CB8AC3E}">
        <p14:creationId xmlns="" xmlns:p14="http://schemas.microsoft.com/office/powerpoint/2010/main" val="389043042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765157"/>
            <a:ext cx="9144000" cy="342900"/>
          </a:xfrm>
        </p:spPr>
        <p:txBody>
          <a:bodyPr/>
          <a:lstStyle/>
          <a:p>
            <a:pPr algn="ctr"/>
            <a:r>
              <a:rPr lang="en-US" dirty="0" smtClean="0"/>
              <a:t>Contact Information</a:t>
            </a:r>
            <a:endParaRPr lang="en-US" dirty="0"/>
          </a:p>
        </p:txBody>
      </p:sp>
      <p:sp>
        <p:nvSpPr>
          <p:cNvPr id="5" name="Text Placeholder 4"/>
          <p:cNvSpPr>
            <a:spLocks noGrp="1"/>
          </p:cNvSpPr>
          <p:nvPr>
            <p:ph type="body" sz="quarter" idx="4294967295"/>
          </p:nvPr>
        </p:nvSpPr>
        <p:spPr>
          <a:xfrm>
            <a:off x="0" y="1453689"/>
            <a:ext cx="9144000" cy="3014401"/>
          </a:xfrm>
        </p:spPr>
        <p:txBody>
          <a:bodyPr/>
          <a:lstStyle/>
          <a:p>
            <a:pPr algn="ctr">
              <a:buNone/>
            </a:pPr>
            <a:r>
              <a:rPr lang="en-US" sz="4000" dirty="0" smtClean="0"/>
              <a:t>Brian Diffenderfer</a:t>
            </a:r>
          </a:p>
          <a:p>
            <a:pPr algn="ctr">
              <a:buNone/>
            </a:pPr>
            <a:r>
              <a:rPr lang="en-US" sz="4000" dirty="0" smtClean="0"/>
              <a:t>Daymon Worldwide</a:t>
            </a:r>
          </a:p>
          <a:p>
            <a:pPr algn="ctr">
              <a:buNone/>
            </a:pPr>
            <a:r>
              <a:rPr lang="en-US" sz="4000" dirty="0" smtClean="0">
                <a:hlinkClick r:id="rId3"/>
              </a:rPr>
              <a:t>bdiffenderfer@daymon.com</a:t>
            </a:r>
            <a:endParaRPr lang="en-US" sz="4000" dirty="0" smtClean="0"/>
          </a:p>
          <a:p>
            <a:pPr algn="ctr">
              <a:buNone/>
            </a:pPr>
            <a:r>
              <a:rPr lang="en-US" sz="4000" dirty="0" smtClean="0"/>
              <a:t>(443)240-9556</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par>
                                <p:cTn id="9" presetID="19" presetClass="entr" presetSubtype="1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5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2" dur="5000" fill="hold"/>
                                        <p:tgtEl>
                                          <p:spTgt spid="5">
                                            <p:txEl>
                                              <p:pRg st="0" end="0"/>
                                            </p:txEl>
                                          </p:spTgt>
                                        </p:tgtEl>
                                        <p:attrNameLst>
                                          <p:attrName>ppt_h</p:attrName>
                                        </p:attrNameLst>
                                      </p:cBhvr>
                                      <p:tavLst>
                                        <p:tav tm="0">
                                          <p:val>
                                            <p:strVal val="#ppt_h"/>
                                          </p:val>
                                        </p:tav>
                                        <p:tav tm="100000">
                                          <p:val>
                                            <p:strVal val="#ppt_h"/>
                                          </p:val>
                                        </p:tav>
                                      </p:tavLst>
                                    </p:anim>
                                  </p:childTnLst>
                                </p:cTn>
                              </p:par>
                              <p:par>
                                <p:cTn id="13" presetID="19" presetClass="entr" presetSubtype="1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5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6" dur="5000" fill="hold"/>
                                        <p:tgtEl>
                                          <p:spTgt spid="5">
                                            <p:txEl>
                                              <p:pRg st="1" end="1"/>
                                            </p:txEl>
                                          </p:spTgt>
                                        </p:tgtEl>
                                        <p:attrNameLst>
                                          <p:attrName>ppt_h</p:attrName>
                                        </p:attrNameLst>
                                      </p:cBhvr>
                                      <p:tavLst>
                                        <p:tav tm="0">
                                          <p:val>
                                            <p:strVal val="#ppt_h"/>
                                          </p:val>
                                        </p:tav>
                                        <p:tav tm="100000">
                                          <p:val>
                                            <p:strVal val="#ppt_h"/>
                                          </p:val>
                                        </p:tav>
                                      </p:tavLst>
                                    </p:anim>
                                  </p:childTnLst>
                                </p:cTn>
                              </p:par>
                              <p:par>
                                <p:cTn id="17" presetID="19" presetClass="entr" presetSubtype="1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
                                            <p:txEl>
                                              <p:pRg st="2" end="2"/>
                                            </p:txEl>
                                          </p:spTgt>
                                        </p:tgtEl>
                                        <p:attrNameLst>
                                          <p:attrName>ppt_h</p:attrName>
                                        </p:attrNameLst>
                                      </p:cBhvr>
                                      <p:tavLst>
                                        <p:tav tm="0">
                                          <p:val>
                                            <p:strVal val="#ppt_h"/>
                                          </p:val>
                                        </p:tav>
                                        <p:tav tm="100000">
                                          <p:val>
                                            <p:strVal val="#ppt_h"/>
                                          </p:val>
                                        </p:tav>
                                      </p:tavLst>
                                    </p:anim>
                                  </p:childTnLst>
                                </p:cTn>
                              </p:par>
                              <p:par>
                                <p:cTn id="21" presetID="19" presetClass="entr" presetSubtype="1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p:cTn id="23" dur="5000" fill="hold"/>
                                        <p:tgtEl>
                                          <p:spTgt spid="5">
                                            <p:txEl>
                                              <p:pRg st="3" end="3"/>
                                            </p:txEl>
                                          </p:spTgt>
                                        </p:tgtEl>
                                        <p:attrNameLst>
                                          <p:attrName>ppt_w</p:attrName>
                                        </p:attrNameLst>
                                      </p:cBhvr>
                                      <p:tavLst>
                                        <p:tav tm="0" fmla="#ppt_w*sin(2.5*pi*$)">
                                          <p:val>
                                            <p:fltVal val="0"/>
                                          </p:val>
                                        </p:tav>
                                        <p:tav tm="100000">
                                          <p:val>
                                            <p:fltVal val="1"/>
                                          </p:val>
                                        </p:tav>
                                      </p:tavLst>
                                    </p:anim>
                                    <p:anim calcmode="lin" valueType="num">
                                      <p:cBhvr>
                                        <p:cTn id="24" dur="50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5923" y="1944069"/>
            <a:ext cx="1572065" cy="293463"/>
          </a:xfrm>
          <a:prstGeom prst="rect">
            <a:avLst/>
          </a:prstGeom>
          <a:solidFill>
            <a:srgbClr val="1D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008976" y="1944069"/>
            <a:ext cx="1572065" cy="293463"/>
          </a:xfrm>
          <a:prstGeom prst="rect">
            <a:avLst/>
          </a:prstGeom>
          <a:solidFill>
            <a:srgbClr val="C4C6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661250" y="1944069"/>
            <a:ext cx="1572065" cy="293463"/>
          </a:xfrm>
          <a:prstGeom prst="rect">
            <a:avLst/>
          </a:prstGeom>
          <a:solidFill>
            <a:srgbClr val="DA4B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313523" y="1944069"/>
            <a:ext cx="1572065" cy="293463"/>
          </a:xfrm>
          <a:prstGeom prst="rect">
            <a:avLst/>
          </a:prstGeom>
          <a:solidFill>
            <a:srgbClr val="F070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965795" y="1944069"/>
            <a:ext cx="1770468" cy="293463"/>
          </a:xfrm>
          <a:prstGeom prst="rect">
            <a:avLst/>
          </a:prstGeom>
          <a:solidFill>
            <a:srgbClr val="6615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11990" y="2287399"/>
            <a:ext cx="1747501" cy="2123658"/>
          </a:xfrm>
          <a:prstGeom prst="rect">
            <a:avLst/>
          </a:prstGeom>
        </p:spPr>
        <p:txBody>
          <a:bodyPr wrap="square">
            <a:spAutoFit/>
          </a:bodyPr>
          <a:lstStyle/>
          <a:p>
            <a:pPr marL="117475" indent="-117475">
              <a:buFont typeface="Arial" pitchFamily="34" charset="0"/>
              <a:buChar char="•"/>
            </a:pPr>
            <a:r>
              <a:rPr lang="en-US" sz="1200" dirty="0">
                <a:solidFill>
                  <a:schemeClr val="bg2"/>
                </a:solidFill>
              </a:rPr>
              <a:t>Private Brand Strategy</a:t>
            </a:r>
          </a:p>
          <a:p>
            <a:pPr marL="117475" indent="-117475">
              <a:buFont typeface="Arial" pitchFamily="34" charset="0"/>
              <a:buChar char="•"/>
            </a:pPr>
            <a:r>
              <a:rPr lang="en-US" sz="1200" dirty="0">
                <a:solidFill>
                  <a:schemeClr val="bg2"/>
                </a:solidFill>
              </a:rPr>
              <a:t>Private Brand Program Management</a:t>
            </a:r>
          </a:p>
          <a:p>
            <a:pPr marL="117475" indent="-117475">
              <a:buFont typeface="Arial" pitchFamily="34" charset="0"/>
              <a:buChar char="•"/>
            </a:pPr>
            <a:r>
              <a:rPr lang="en-US" sz="1200" dirty="0">
                <a:solidFill>
                  <a:schemeClr val="bg2"/>
                </a:solidFill>
              </a:rPr>
              <a:t>Category Analytics and Insights</a:t>
            </a:r>
          </a:p>
          <a:p>
            <a:pPr marL="117475" indent="-117475">
              <a:buFont typeface="Arial" pitchFamily="34" charset="0"/>
              <a:buChar char="•"/>
            </a:pPr>
            <a:r>
              <a:rPr lang="en-US" sz="1200" dirty="0">
                <a:solidFill>
                  <a:schemeClr val="bg2"/>
                </a:solidFill>
              </a:rPr>
              <a:t>Product </a:t>
            </a:r>
            <a:r>
              <a:rPr lang="en-US" sz="1200" dirty="0" smtClean="0">
                <a:solidFill>
                  <a:schemeClr val="bg2"/>
                </a:solidFill>
              </a:rPr>
              <a:t>Sourcing</a:t>
            </a:r>
            <a:endParaRPr lang="en-US" sz="1200" dirty="0">
              <a:solidFill>
                <a:schemeClr val="bg2"/>
              </a:solidFill>
            </a:endParaRPr>
          </a:p>
          <a:p>
            <a:pPr marL="117475" indent="-117475">
              <a:buFont typeface="Arial" pitchFamily="34" charset="0"/>
              <a:buChar char="•"/>
            </a:pPr>
            <a:r>
              <a:rPr lang="en-US" sz="1200" dirty="0">
                <a:solidFill>
                  <a:schemeClr val="bg2"/>
                </a:solidFill>
              </a:rPr>
              <a:t>Supplier </a:t>
            </a:r>
            <a:r>
              <a:rPr lang="en-US" sz="1200" dirty="0" smtClean="0">
                <a:solidFill>
                  <a:schemeClr val="bg2"/>
                </a:solidFill>
              </a:rPr>
              <a:t>Management</a:t>
            </a:r>
            <a:endParaRPr lang="en-US" sz="1200" dirty="0">
              <a:solidFill>
                <a:schemeClr val="bg2"/>
              </a:solidFill>
            </a:endParaRPr>
          </a:p>
          <a:p>
            <a:pPr marL="117475" indent="-117475">
              <a:buFont typeface="Arial" pitchFamily="34" charset="0"/>
              <a:buChar char="•"/>
            </a:pPr>
            <a:r>
              <a:rPr lang="en-US" sz="1200" dirty="0">
                <a:solidFill>
                  <a:schemeClr val="bg2"/>
                </a:solidFill>
              </a:rPr>
              <a:t>WIC Services (USA</a:t>
            </a:r>
            <a:r>
              <a:rPr lang="en-US" sz="1100" dirty="0">
                <a:solidFill>
                  <a:schemeClr val="bg2"/>
                </a:solidFill>
              </a:rPr>
              <a:t>)</a:t>
            </a:r>
          </a:p>
        </p:txBody>
      </p:sp>
      <p:sp>
        <p:nvSpPr>
          <p:cNvPr id="27" name="Rectangle 26"/>
          <p:cNvSpPr/>
          <p:nvPr/>
        </p:nvSpPr>
        <p:spPr>
          <a:xfrm>
            <a:off x="1998038" y="2287399"/>
            <a:ext cx="1730311" cy="2123658"/>
          </a:xfrm>
          <a:prstGeom prst="rect">
            <a:avLst/>
          </a:prstGeom>
        </p:spPr>
        <p:txBody>
          <a:bodyPr wrap="square">
            <a:spAutoFit/>
          </a:bodyPr>
          <a:lstStyle/>
          <a:p>
            <a:pPr marL="117475" indent="-117475">
              <a:buFont typeface="Arial" pitchFamily="34" charset="0"/>
              <a:buChar char="•"/>
            </a:pPr>
            <a:r>
              <a:rPr lang="en-US" sz="1200" dirty="0" smtClean="0">
                <a:solidFill>
                  <a:schemeClr val="bg2"/>
                </a:solidFill>
              </a:rPr>
              <a:t>Brand and Product Development</a:t>
            </a:r>
          </a:p>
          <a:p>
            <a:pPr marL="117475" indent="-117475">
              <a:buFont typeface="Arial" pitchFamily="34" charset="0"/>
              <a:buChar char="•"/>
            </a:pPr>
            <a:r>
              <a:rPr lang="en-US" sz="1200" dirty="0" smtClean="0">
                <a:solidFill>
                  <a:schemeClr val="bg2"/>
                </a:solidFill>
              </a:rPr>
              <a:t>Brand and </a:t>
            </a:r>
            <a:r>
              <a:rPr lang="en-US" sz="1200" dirty="0">
                <a:solidFill>
                  <a:schemeClr val="bg2"/>
                </a:solidFill>
              </a:rPr>
              <a:t>Packaging Design</a:t>
            </a:r>
          </a:p>
          <a:p>
            <a:pPr marL="117475" indent="-117475">
              <a:buFont typeface="Arial" pitchFamily="34" charset="0"/>
              <a:buChar char="•"/>
            </a:pPr>
            <a:r>
              <a:rPr lang="en-US" sz="1200" dirty="0" smtClean="0">
                <a:solidFill>
                  <a:schemeClr val="bg2"/>
                </a:solidFill>
              </a:rPr>
              <a:t>Consumer-Centric </a:t>
            </a:r>
            <a:r>
              <a:rPr lang="en-US" sz="1200" dirty="0">
                <a:solidFill>
                  <a:schemeClr val="bg2"/>
                </a:solidFill>
              </a:rPr>
              <a:t>Solutions Development and Implementation</a:t>
            </a:r>
          </a:p>
          <a:p>
            <a:pPr marL="117475" indent="-117475">
              <a:buFont typeface="Arial" pitchFamily="34" charset="0"/>
              <a:buChar char="•"/>
            </a:pPr>
            <a:r>
              <a:rPr lang="en-US" sz="1200" dirty="0">
                <a:solidFill>
                  <a:schemeClr val="bg2"/>
                </a:solidFill>
              </a:rPr>
              <a:t>Shopper Marketing</a:t>
            </a:r>
          </a:p>
          <a:p>
            <a:pPr marL="117475" indent="-117475">
              <a:buFont typeface="Arial" pitchFamily="34" charset="0"/>
              <a:buChar char="•"/>
            </a:pPr>
            <a:r>
              <a:rPr lang="en-US" sz="1200" dirty="0" smtClean="0">
                <a:solidFill>
                  <a:schemeClr val="bg2"/>
                </a:solidFill>
              </a:rPr>
              <a:t>Digital </a:t>
            </a:r>
            <a:r>
              <a:rPr lang="en-US" sz="1200" dirty="0">
                <a:solidFill>
                  <a:schemeClr val="bg2"/>
                </a:solidFill>
              </a:rPr>
              <a:t>and Social </a:t>
            </a:r>
            <a:r>
              <a:rPr lang="en-US" sz="1200" dirty="0" smtClean="0">
                <a:solidFill>
                  <a:schemeClr val="bg2"/>
                </a:solidFill>
              </a:rPr>
              <a:t>Media</a:t>
            </a:r>
            <a:endParaRPr lang="en-US" sz="1200" dirty="0">
              <a:solidFill>
                <a:schemeClr val="bg2"/>
              </a:solidFill>
            </a:endParaRPr>
          </a:p>
        </p:txBody>
      </p:sp>
      <p:sp>
        <p:nvSpPr>
          <p:cNvPr id="30" name="Rectangle 29"/>
          <p:cNvSpPr/>
          <p:nvPr/>
        </p:nvSpPr>
        <p:spPr>
          <a:xfrm>
            <a:off x="3650311" y="2287399"/>
            <a:ext cx="1732481" cy="2123658"/>
          </a:xfrm>
          <a:prstGeom prst="rect">
            <a:avLst/>
          </a:prstGeom>
        </p:spPr>
        <p:txBody>
          <a:bodyPr wrap="square">
            <a:spAutoFit/>
          </a:bodyPr>
          <a:lstStyle/>
          <a:p>
            <a:pPr marL="117475" indent="-117475">
              <a:buFont typeface="Arial" pitchFamily="34" charset="0"/>
              <a:buChar char="•"/>
            </a:pPr>
            <a:r>
              <a:rPr lang="en-US" sz="1200" dirty="0" smtClean="0">
                <a:solidFill>
                  <a:schemeClr val="bg2"/>
                </a:solidFill>
              </a:rPr>
              <a:t>Global Import Solutions</a:t>
            </a:r>
          </a:p>
          <a:p>
            <a:pPr marL="117475" indent="-117475">
              <a:buFont typeface="Arial" pitchFamily="34" charset="0"/>
              <a:buChar char="•"/>
            </a:pPr>
            <a:r>
              <a:rPr lang="en-US" sz="1200" dirty="0" smtClean="0">
                <a:solidFill>
                  <a:schemeClr val="bg2"/>
                </a:solidFill>
              </a:rPr>
              <a:t>Global Export Solutions</a:t>
            </a:r>
          </a:p>
          <a:p>
            <a:pPr marL="117475" indent="-117475">
              <a:buFont typeface="Arial" pitchFamily="34" charset="0"/>
              <a:buChar char="•"/>
            </a:pPr>
            <a:r>
              <a:rPr lang="en-US" sz="1200" dirty="0" smtClean="0">
                <a:solidFill>
                  <a:schemeClr val="bg2"/>
                </a:solidFill>
              </a:rPr>
              <a:t>Global Distribution </a:t>
            </a:r>
          </a:p>
          <a:p>
            <a:pPr marL="117475" indent="-117475">
              <a:buFont typeface="Arial" pitchFamily="34" charset="0"/>
              <a:buChar char="•"/>
            </a:pPr>
            <a:r>
              <a:rPr lang="en-US" sz="1200" dirty="0" smtClean="0">
                <a:solidFill>
                  <a:schemeClr val="bg2"/>
                </a:solidFill>
              </a:rPr>
              <a:t>Logistics Management</a:t>
            </a:r>
          </a:p>
          <a:p>
            <a:pPr marL="117475" indent="-117475">
              <a:buFont typeface="Arial" pitchFamily="34" charset="0"/>
              <a:buChar char="•"/>
            </a:pPr>
            <a:r>
              <a:rPr lang="en-US" sz="1200" dirty="0" smtClean="0">
                <a:solidFill>
                  <a:schemeClr val="bg2"/>
                </a:solidFill>
              </a:rPr>
              <a:t>Supplier </a:t>
            </a:r>
            <a:r>
              <a:rPr lang="en-US" sz="1200" dirty="0">
                <a:solidFill>
                  <a:schemeClr val="bg2"/>
                </a:solidFill>
              </a:rPr>
              <a:t>Sourcing</a:t>
            </a:r>
          </a:p>
          <a:p>
            <a:pPr marL="117475" indent="-117475">
              <a:buFont typeface="Arial" pitchFamily="34" charset="0"/>
              <a:buChar char="•"/>
            </a:pPr>
            <a:r>
              <a:rPr lang="en-US" sz="1200" dirty="0" smtClean="0">
                <a:solidFill>
                  <a:schemeClr val="bg2"/>
                </a:solidFill>
              </a:rPr>
              <a:t>Quality </a:t>
            </a:r>
            <a:r>
              <a:rPr lang="en-US" sz="1200" dirty="0">
                <a:solidFill>
                  <a:schemeClr val="bg2"/>
                </a:solidFill>
              </a:rPr>
              <a:t>Assurance</a:t>
            </a:r>
          </a:p>
          <a:p>
            <a:pPr marL="117475" indent="-117475">
              <a:buFont typeface="Arial" pitchFamily="34" charset="0"/>
              <a:buChar char="•"/>
            </a:pPr>
            <a:r>
              <a:rPr lang="en-US" sz="1200" dirty="0">
                <a:solidFill>
                  <a:schemeClr val="bg2"/>
                </a:solidFill>
              </a:rPr>
              <a:t>Retail Solutions / </a:t>
            </a:r>
            <a:r>
              <a:rPr lang="en-US" sz="1200" dirty="0" smtClean="0">
                <a:solidFill>
                  <a:schemeClr val="bg2"/>
                </a:solidFill>
              </a:rPr>
              <a:t>Innovation</a:t>
            </a:r>
            <a:endParaRPr lang="en-US" sz="1200" dirty="0">
              <a:solidFill>
                <a:schemeClr val="bg2"/>
              </a:solidFill>
            </a:endParaRPr>
          </a:p>
        </p:txBody>
      </p:sp>
      <p:sp>
        <p:nvSpPr>
          <p:cNvPr id="33" name="Rectangle 32"/>
          <p:cNvSpPr/>
          <p:nvPr/>
        </p:nvSpPr>
        <p:spPr>
          <a:xfrm>
            <a:off x="5302586" y="2287399"/>
            <a:ext cx="1732480" cy="2123658"/>
          </a:xfrm>
          <a:prstGeom prst="rect">
            <a:avLst/>
          </a:prstGeom>
        </p:spPr>
        <p:txBody>
          <a:bodyPr wrap="square">
            <a:spAutoFit/>
          </a:bodyPr>
          <a:lstStyle/>
          <a:p>
            <a:pPr marL="117475" indent="-117475">
              <a:buFont typeface="Arial" pitchFamily="34" charset="0"/>
              <a:buChar char="•"/>
            </a:pPr>
            <a:r>
              <a:rPr lang="en-US" sz="1200" dirty="0">
                <a:solidFill>
                  <a:schemeClr val="bg2"/>
                </a:solidFill>
              </a:rPr>
              <a:t>Total Store Remodeling</a:t>
            </a:r>
          </a:p>
          <a:p>
            <a:pPr marL="117475" indent="-117475">
              <a:buFont typeface="Arial" pitchFamily="34" charset="0"/>
              <a:buChar char="•"/>
            </a:pPr>
            <a:r>
              <a:rPr lang="en-US" sz="1200" dirty="0">
                <a:solidFill>
                  <a:schemeClr val="bg2"/>
                </a:solidFill>
              </a:rPr>
              <a:t>New Store Setups</a:t>
            </a:r>
          </a:p>
          <a:p>
            <a:pPr marL="117475" indent="-117475">
              <a:buFont typeface="Arial" pitchFamily="34" charset="0"/>
              <a:buChar char="•"/>
            </a:pPr>
            <a:r>
              <a:rPr lang="en-US" sz="1200" dirty="0" smtClean="0">
                <a:solidFill>
                  <a:schemeClr val="bg2"/>
                </a:solidFill>
              </a:rPr>
              <a:t>Large </a:t>
            </a:r>
            <a:r>
              <a:rPr lang="en-US" sz="1200" dirty="0">
                <a:solidFill>
                  <a:schemeClr val="bg2"/>
                </a:solidFill>
              </a:rPr>
              <a:t>Scale Category Implementations</a:t>
            </a:r>
          </a:p>
          <a:p>
            <a:pPr marL="117475" indent="-117475">
              <a:buFont typeface="Arial" pitchFamily="34" charset="0"/>
              <a:buChar char="•"/>
            </a:pPr>
            <a:r>
              <a:rPr lang="en-US" sz="1200" dirty="0">
                <a:solidFill>
                  <a:schemeClr val="bg2"/>
                </a:solidFill>
              </a:rPr>
              <a:t>Category Updates</a:t>
            </a:r>
          </a:p>
          <a:p>
            <a:pPr marL="117475" indent="-117475">
              <a:buFont typeface="Arial" pitchFamily="34" charset="0"/>
              <a:buChar char="•"/>
            </a:pPr>
            <a:r>
              <a:rPr lang="en-US" sz="1200" dirty="0">
                <a:solidFill>
                  <a:schemeClr val="bg2"/>
                </a:solidFill>
              </a:rPr>
              <a:t>Audits and Product Recalls</a:t>
            </a:r>
          </a:p>
          <a:p>
            <a:pPr marL="117475" indent="-117475">
              <a:buFont typeface="Arial" pitchFamily="34" charset="0"/>
              <a:buChar char="•"/>
            </a:pPr>
            <a:r>
              <a:rPr lang="en-US" sz="1200" dirty="0">
                <a:solidFill>
                  <a:schemeClr val="bg2"/>
                </a:solidFill>
              </a:rPr>
              <a:t>Display and Fixtures Assembly </a:t>
            </a:r>
          </a:p>
          <a:p>
            <a:pPr marL="117475" indent="-117475">
              <a:buFont typeface="Arial" pitchFamily="34" charset="0"/>
              <a:buChar char="•"/>
            </a:pPr>
            <a:r>
              <a:rPr lang="en-US" sz="1200" dirty="0" smtClean="0">
                <a:solidFill>
                  <a:schemeClr val="bg2"/>
                </a:solidFill>
              </a:rPr>
              <a:t>Store Mapping</a:t>
            </a:r>
            <a:endParaRPr lang="en-US" sz="1200" dirty="0">
              <a:solidFill>
                <a:schemeClr val="bg2"/>
              </a:solidFill>
            </a:endParaRPr>
          </a:p>
        </p:txBody>
      </p:sp>
      <p:sp>
        <p:nvSpPr>
          <p:cNvPr id="34" name="Rectangle 33"/>
          <p:cNvSpPr/>
          <p:nvPr/>
        </p:nvSpPr>
        <p:spPr>
          <a:xfrm>
            <a:off x="6954858" y="2287399"/>
            <a:ext cx="1939757" cy="1938992"/>
          </a:xfrm>
          <a:prstGeom prst="rect">
            <a:avLst/>
          </a:prstGeom>
        </p:spPr>
        <p:txBody>
          <a:bodyPr wrap="square">
            <a:spAutoFit/>
          </a:bodyPr>
          <a:lstStyle/>
          <a:p>
            <a:pPr marL="117475" indent="-117475">
              <a:buFont typeface="Arial" pitchFamily="34" charset="0"/>
              <a:buChar char="•"/>
            </a:pPr>
            <a:r>
              <a:rPr lang="en-US" sz="1200" dirty="0">
                <a:solidFill>
                  <a:schemeClr val="bg2"/>
                </a:solidFill>
              </a:rPr>
              <a:t>In-Store Product Sampling</a:t>
            </a:r>
          </a:p>
          <a:p>
            <a:pPr marL="117475" indent="-117475">
              <a:buFont typeface="Arial" pitchFamily="34" charset="0"/>
              <a:buChar char="•"/>
            </a:pPr>
            <a:r>
              <a:rPr lang="en-US" sz="1200" dirty="0" smtClean="0">
                <a:solidFill>
                  <a:schemeClr val="bg2"/>
                </a:solidFill>
              </a:rPr>
              <a:t>Taste </a:t>
            </a:r>
            <a:r>
              <a:rPr lang="en-US" sz="1200" dirty="0">
                <a:solidFill>
                  <a:schemeClr val="bg2"/>
                </a:solidFill>
              </a:rPr>
              <a:t>Tests</a:t>
            </a:r>
          </a:p>
          <a:p>
            <a:pPr marL="117475" indent="-117475">
              <a:buFont typeface="Arial" pitchFamily="34" charset="0"/>
              <a:buChar char="•"/>
            </a:pPr>
            <a:r>
              <a:rPr lang="en-US" sz="1200" dirty="0" smtClean="0">
                <a:solidFill>
                  <a:schemeClr val="bg2"/>
                </a:solidFill>
              </a:rPr>
              <a:t>Grand </a:t>
            </a:r>
            <a:r>
              <a:rPr lang="en-US" sz="1200" dirty="0">
                <a:solidFill>
                  <a:schemeClr val="bg2"/>
                </a:solidFill>
              </a:rPr>
              <a:t>Openings </a:t>
            </a:r>
          </a:p>
          <a:p>
            <a:pPr marL="117475" indent="-117475">
              <a:buFont typeface="Arial" pitchFamily="34" charset="0"/>
              <a:buChar char="•"/>
            </a:pPr>
            <a:r>
              <a:rPr lang="en-US" sz="1200" dirty="0">
                <a:solidFill>
                  <a:schemeClr val="bg2"/>
                </a:solidFill>
              </a:rPr>
              <a:t>In-Store Event Staffing</a:t>
            </a:r>
          </a:p>
          <a:p>
            <a:pPr marL="117475" indent="-117475">
              <a:buFont typeface="Arial" pitchFamily="34" charset="0"/>
              <a:buChar char="•"/>
            </a:pPr>
            <a:r>
              <a:rPr lang="en-US" sz="1200" dirty="0" smtClean="0">
                <a:solidFill>
                  <a:schemeClr val="bg2"/>
                </a:solidFill>
              </a:rPr>
              <a:t>Guerilla </a:t>
            </a:r>
            <a:r>
              <a:rPr lang="en-US" sz="1200" dirty="0">
                <a:solidFill>
                  <a:schemeClr val="bg2"/>
                </a:solidFill>
              </a:rPr>
              <a:t>Marketing</a:t>
            </a:r>
          </a:p>
          <a:p>
            <a:pPr marL="117475" indent="-117475">
              <a:buFont typeface="Arial" pitchFamily="34" charset="0"/>
              <a:buChar char="•"/>
            </a:pPr>
            <a:r>
              <a:rPr lang="en-US" sz="1200" dirty="0">
                <a:solidFill>
                  <a:schemeClr val="bg2"/>
                </a:solidFill>
              </a:rPr>
              <a:t>Sampling Programs</a:t>
            </a:r>
          </a:p>
          <a:p>
            <a:pPr marL="117475" indent="-117475">
              <a:buFont typeface="Arial" pitchFamily="34" charset="0"/>
              <a:buChar char="•"/>
            </a:pPr>
            <a:r>
              <a:rPr lang="en-US" sz="1200" dirty="0">
                <a:solidFill>
                  <a:schemeClr val="bg2"/>
                </a:solidFill>
              </a:rPr>
              <a:t>Mobile Tours</a:t>
            </a:r>
          </a:p>
          <a:p>
            <a:pPr marL="117475" indent="-117475">
              <a:buFont typeface="Arial" pitchFamily="34" charset="0"/>
              <a:buChar char="•"/>
            </a:pPr>
            <a:r>
              <a:rPr lang="en-US" sz="1200" dirty="0" smtClean="0">
                <a:solidFill>
                  <a:schemeClr val="bg2"/>
                </a:solidFill>
              </a:rPr>
              <a:t>Events </a:t>
            </a:r>
            <a:r>
              <a:rPr lang="en-US" sz="1200" dirty="0">
                <a:solidFill>
                  <a:schemeClr val="bg2"/>
                </a:solidFill>
              </a:rPr>
              <a:t>Staffing</a:t>
            </a:r>
          </a:p>
          <a:p>
            <a:pPr marL="117475" indent="-117475">
              <a:buFont typeface="Arial" pitchFamily="34" charset="0"/>
              <a:buChar char="•"/>
            </a:pPr>
            <a:r>
              <a:rPr lang="en-US" sz="1200" dirty="0" smtClean="0">
                <a:solidFill>
                  <a:schemeClr val="bg2"/>
                </a:solidFill>
              </a:rPr>
              <a:t>Mystery Shopping</a:t>
            </a:r>
            <a:endParaRPr lang="en-US" sz="1200" dirty="0">
              <a:solidFill>
                <a:schemeClr val="bg2"/>
              </a:solidFill>
            </a:endParaRPr>
          </a:p>
        </p:txBody>
      </p:sp>
      <p:pic>
        <p:nvPicPr>
          <p:cNvPr id="6" name="Picture 5" descr="DaymonPBD.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322068" y="1186143"/>
            <a:ext cx="1121524" cy="727841"/>
          </a:xfrm>
          <a:prstGeom prst="rect">
            <a:avLst/>
          </a:prstGeom>
        </p:spPr>
      </p:pic>
      <p:pic>
        <p:nvPicPr>
          <p:cNvPr id="7" name="Picture 6" descr="Galileo.png"/>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1980985" y="1186143"/>
            <a:ext cx="1157437" cy="751148"/>
          </a:xfrm>
          <a:prstGeom prst="rect">
            <a:avLst/>
          </a:prstGeom>
        </p:spPr>
      </p:pic>
      <p:pic>
        <p:nvPicPr>
          <p:cNvPr id="9" name="Picture 8" descr="Interactions.png"/>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6968567" y="1186142"/>
            <a:ext cx="1468850" cy="732141"/>
          </a:xfrm>
          <a:prstGeom prst="rect">
            <a:avLst/>
          </a:prstGeom>
        </p:spPr>
      </p:pic>
      <p:pic>
        <p:nvPicPr>
          <p:cNvPr id="10" name="Picture 9" descr="Omni.png"/>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3641272" y="1186142"/>
            <a:ext cx="1162031" cy="754130"/>
          </a:xfrm>
          <a:prstGeom prst="rect">
            <a:avLst/>
          </a:prstGeom>
        </p:spPr>
      </p:pic>
      <p:pic>
        <p:nvPicPr>
          <p:cNvPr id="11" name="Picture 10" descr="SAS.png"/>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5252213" y="1186142"/>
            <a:ext cx="1157436" cy="751148"/>
          </a:xfrm>
          <a:prstGeom prst="rect">
            <a:avLst/>
          </a:prstGeom>
        </p:spPr>
      </p:pic>
      <p:pic>
        <p:nvPicPr>
          <p:cNvPr id="2" name="Picture 1"/>
          <p:cNvPicPr>
            <a:picLocks noChangeAspect="1"/>
          </p:cNvPicPr>
          <p:nvPr/>
        </p:nvPicPr>
        <p:blipFill>
          <a:blip r:embed="rId8" cstate="email"/>
          <a:stretch>
            <a:fillRect/>
          </a:stretch>
        </p:blipFill>
        <p:spPr>
          <a:xfrm>
            <a:off x="420539" y="1987111"/>
            <a:ext cx="952500" cy="219075"/>
          </a:xfrm>
          <a:prstGeom prst="rect">
            <a:avLst/>
          </a:prstGeom>
        </p:spPr>
      </p:pic>
      <p:pic>
        <p:nvPicPr>
          <p:cNvPr id="8" name="Picture 7"/>
          <p:cNvPicPr>
            <a:picLocks noChangeAspect="1"/>
          </p:cNvPicPr>
          <p:nvPr/>
        </p:nvPicPr>
        <p:blipFill>
          <a:blip r:embed="rId9" cstate="email"/>
          <a:stretch>
            <a:fillRect/>
          </a:stretch>
        </p:blipFill>
        <p:spPr>
          <a:xfrm>
            <a:off x="2104858" y="1987111"/>
            <a:ext cx="723900" cy="209550"/>
          </a:xfrm>
          <a:prstGeom prst="rect">
            <a:avLst/>
          </a:prstGeom>
        </p:spPr>
      </p:pic>
      <p:pic>
        <p:nvPicPr>
          <p:cNvPr id="12" name="Picture 11"/>
          <p:cNvPicPr>
            <a:picLocks noChangeAspect="1"/>
          </p:cNvPicPr>
          <p:nvPr/>
        </p:nvPicPr>
        <p:blipFill>
          <a:blip r:embed="rId10" cstate="email"/>
          <a:stretch>
            <a:fillRect/>
          </a:stretch>
        </p:blipFill>
        <p:spPr>
          <a:xfrm>
            <a:off x="3744973" y="1987111"/>
            <a:ext cx="673100" cy="200025"/>
          </a:xfrm>
          <a:prstGeom prst="rect">
            <a:avLst/>
          </a:prstGeom>
        </p:spPr>
      </p:pic>
      <p:pic>
        <p:nvPicPr>
          <p:cNvPr id="13" name="Picture 12"/>
          <p:cNvPicPr>
            <a:picLocks noChangeAspect="1"/>
          </p:cNvPicPr>
          <p:nvPr/>
        </p:nvPicPr>
        <p:blipFill>
          <a:blip r:embed="rId11" cstate="email"/>
          <a:stretch>
            <a:fillRect/>
          </a:stretch>
        </p:blipFill>
        <p:spPr>
          <a:xfrm>
            <a:off x="5412220" y="1987111"/>
            <a:ext cx="584200" cy="200025"/>
          </a:xfrm>
          <a:prstGeom prst="rect">
            <a:avLst/>
          </a:prstGeom>
        </p:spPr>
      </p:pic>
      <p:pic>
        <p:nvPicPr>
          <p:cNvPr id="14" name="Picture 13"/>
          <p:cNvPicPr>
            <a:picLocks noChangeAspect="1"/>
          </p:cNvPicPr>
          <p:nvPr/>
        </p:nvPicPr>
        <p:blipFill>
          <a:blip r:embed="rId12" cstate="email"/>
          <a:stretch>
            <a:fillRect/>
          </a:stretch>
        </p:blipFill>
        <p:spPr>
          <a:xfrm>
            <a:off x="7064227" y="1987111"/>
            <a:ext cx="1485900" cy="219075"/>
          </a:xfrm>
          <a:prstGeom prst="rect">
            <a:avLst/>
          </a:prstGeom>
        </p:spPr>
      </p:pic>
      <p:sp>
        <p:nvSpPr>
          <p:cNvPr id="31" name="Text Placeholder 1"/>
          <p:cNvSpPr>
            <a:spLocks noGrp="1"/>
          </p:cNvSpPr>
          <p:nvPr>
            <p:ph type="body" sz="quarter" idx="10"/>
          </p:nvPr>
        </p:nvSpPr>
        <p:spPr bwMode="auto">
          <a:xfrm>
            <a:off x="242720" y="914560"/>
            <a:ext cx="5172075" cy="255984"/>
          </a:xfrm>
          <a:noFill/>
          <a:ln>
            <a:miter lim="800000"/>
            <a:headEnd/>
            <a:tailEnd/>
          </a:ln>
        </p:spPr>
        <p:txBody>
          <a:bodyPr vert="horz" wrap="square" lIns="91440" tIns="45720" rIns="91440" bIns="45720" numCol="1" anchor="t" anchorCtr="0" compatLnSpc="1">
            <a:prstTxWarp prst="textNoShape">
              <a:avLst/>
            </a:prstTxWarp>
          </a:bodyPr>
          <a:lstStyle/>
          <a:p>
            <a:r>
              <a:rPr dirty="0" smtClean="0">
                <a:latin typeface="CoconOT-Regular"/>
                <a:cs typeface="CoconOT-Regular"/>
              </a:rPr>
              <a:t>Key Services Summary</a:t>
            </a:r>
          </a:p>
        </p:txBody>
      </p:sp>
      <p:sp>
        <p:nvSpPr>
          <p:cNvPr id="32" name="Text Placeholder 2"/>
          <p:cNvSpPr>
            <a:spLocks noGrp="1"/>
          </p:cNvSpPr>
          <p:nvPr>
            <p:ph type="body" sz="quarter" idx="11"/>
          </p:nvPr>
        </p:nvSpPr>
        <p:spPr bwMode="auto">
          <a:xfrm>
            <a:off x="230926" y="395838"/>
            <a:ext cx="5212292" cy="255985"/>
          </a:xfrm>
          <a:noFill/>
          <a:ln>
            <a:miter lim="800000"/>
            <a:headEnd/>
            <a:tailEnd/>
          </a:ln>
        </p:spPr>
        <p:txBody>
          <a:bodyPr vert="horz" wrap="square" lIns="91440" tIns="45720" rIns="91440" bIns="45720" numCol="1" compatLnSpc="1">
            <a:prstTxWarp prst="textNoShape">
              <a:avLst/>
            </a:prstTxWarp>
          </a:bodyPr>
          <a:lstStyle/>
          <a:p>
            <a:r>
              <a:rPr dirty="0" smtClean="0">
                <a:latin typeface="CoconOT-Regular"/>
                <a:cs typeface="CoconOT-Regular"/>
              </a:rPr>
              <a:t>Daymon Worldwide</a:t>
            </a:r>
          </a:p>
        </p:txBody>
      </p:sp>
      <p:cxnSp>
        <p:nvCxnSpPr>
          <p:cNvPr id="29" name="Straight Connector 28"/>
          <p:cNvCxnSpPr/>
          <p:nvPr/>
        </p:nvCxnSpPr>
        <p:spPr>
          <a:xfrm flipH="1">
            <a:off x="2032674" y="2196661"/>
            <a:ext cx="6036" cy="2045119"/>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60479" y="2237532"/>
            <a:ext cx="0" cy="2004248"/>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91873" y="2237532"/>
            <a:ext cx="0" cy="200424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344147" y="2237532"/>
            <a:ext cx="0" cy="2004248"/>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989348" y="2206186"/>
            <a:ext cx="0" cy="2035594"/>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847328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42899" y="358052"/>
            <a:ext cx="7977081" cy="255713"/>
          </a:xfrm>
        </p:spPr>
        <p:txBody>
          <a:bodyPr/>
          <a:lstStyle/>
          <a:p>
            <a:r>
              <a:rPr lang="en-US" dirty="0" smtClean="0"/>
              <a:t>Daymon Worldwide</a:t>
            </a:r>
            <a:endParaRPr lang="en-US" dirty="0"/>
          </a:p>
        </p:txBody>
      </p:sp>
      <p:pic>
        <p:nvPicPr>
          <p:cNvPr id="21" name="Picture 20" descr="DaymonMap01_2014.png"/>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334142" y="1075770"/>
            <a:ext cx="9915327" cy="4411115"/>
          </a:xfrm>
          <a:prstGeom prst="rect">
            <a:avLst/>
          </a:prstGeom>
        </p:spPr>
      </p:pic>
      <p:grpSp>
        <p:nvGrpSpPr>
          <p:cNvPr id="4" name="Group 19"/>
          <p:cNvGrpSpPr/>
          <p:nvPr/>
        </p:nvGrpSpPr>
        <p:grpSpPr>
          <a:xfrm>
            <a:off x="3584307" y="3687706"/>
            <a:ext cx="2351276" cy="933557"/>
            <a:chOff x="3584307" y="4130850"/>
            <a:chExt cx="2351276" cy="1244743"/>
          </a:xfrm>
        </p:grpSpPr>
        <p:sp>
          <p:nvSpPr>
            <p:cNvPr id="23" name="Arc 22"/>
            <p:cNvSpPr/>
            <p:nvPr/>
          </p:nvSpPr>
          <p:spPr>
            <a:xfrm>
              <a:off x="3584307" y="4130850"/>
              <a:ext cx="1244743" cy="1244743"/>
            </a:xfrm>
            <a:prstGeom prst="arc">
              <a:avLst>
                <a:gd name="adj1" fmla="val 2324041"/>
                <a:gd name="adj2" fmla="val 20375885"/>
              </a:avLst>
            </a:prstGeom>
            <a:ln>
              <a:solidFill>
                <a:srgbClr val="DA4B4D"/>
              </a:solidFill>
            </a:ln>
          </p:spPr>
          <p:txBody>
            <a:bodyPr wrap="none" anchor="ctr">
              <a:noAutofit/>
            </a:bodyPr>
            <a:lstStyle/>
            <a:p>
              <a:pPr algn="ctr"/>
              <a:r>
                <a:rPr lang="en-US" sz="4500" b="1" dirty="0" smtClean="0">
                  <a:solidFill>
                    <a:srgbClr val="DA4B4D"/>
                  </a:solidFill>
                </a:rPr>
                <a:t>14</a:t>
              </a:r>
              <a:br>
                <a:rPr lang="en-US" sz="4500" b="1" dirty="0" smtClean="0">
                  <a:solidFill>
                    <a:srgbClr val="DA4B4D"/>
                  </a:solidFill>
                </a:rPr>
              </a:br>
              <a:endParaRPr lang="en-US" sz="4500" b="1" baseline="30000" dirty="0" smtClean="0">
                <a:solidFill>
                  <a:srgbClr val="DA4B4D"/>
                </a:solidFill>
              </a:endParaRPr>
            </a:p>
          </p:txBody>
        </p:sp>
        <p:pic>
          <p:nvPicPr>
            <p:cNvPr id="24" name="Picture 23" descr="Untitled-1.png"/>
            <p:cNvPicPr>
              <a:picLocks noChangeAspect="1"/>
            </p:cNvPicPr>
            <p:nvPr/>
          </p:nvPicPr>
          <p:blipFill rotWithShape="1">
            <a:blip r:embed="rId4" cstate="email">
              <a:extLst>
                <a:ext uri="{28A0092B-C50C-407E-A947-70E740481C1C}">
                  <a14:useLocalDpi xmlns:a14="http://schemas.microsoft.com/office/drawing/2010/main" xmlns=""/>
                </a:ext>
              </a:extLst>
            </a:blip>
            <a:srcRect/>
            <a:stretch/>
          </p:blipFill>
          <p:spPr>
            <a:xfrm>
              <a:off x="3729794" y="4788310"/>
              <a:ext cx="2205789" cy="264469"/>
            </a:xfrm>
            <a:prstGeom prst="rect">
              <a:avLst/>
            </a:prstGeom>
          </p:spPr>
        </p:pic>
      </p:grpSp>
      <p:grpSp>
        <p:nvGrpSpPr>
          <p:cNvPr id="5" name="Group 13"/>
          <p:cNvGrpSpPr/>
          <p:nvPr/>
        </p:nvGrpSpPr>
        <p:grpSpPr>
          <a:xfrm>
            <a:off x="347664" y="3249415"/>
            <a:ext cx="3354531" cy="1149138"/>
            <a:chOff x="347663" y="3417508"/>
            <a:chExt cx="3354531" cy="1532184"/>
          </a:xfrm>
        </p:grpSpPr>
        <p:sp>
          <p:nvSpPr>
            <p:cNvPr id="26" name="Arc 25"/>
            <p:cNvSpPr/>
            <p:nvPr/>
          </p:nvSpPr>
          <p:spPr>
            <a:xfrm>
              <a:off x="347663" y="3417508"/>
              <a:ext cx="1532184" cy="1532184"/>
            </a:xfrm>
            <a:prstGeom prst="arc">
              <a:avLst>
                <a:gd name="adj1" fmla="val 2246954"/>
                <a:gd name="adj2" fmla="val 21532202"/>
              </a:avLst>
            </a:prstGeom>
            <a:ln>
              <a:solidFill>
                <a:schemeClr val="tx2"/>
              </a:solidFill>
            </a:ln>
          </p:spPr>
          <p:txBody>
            <a:bodyPr wrap="none" anchor="ctr">
              <a:noAutofit/>
            </a:bodyPr>
            <a:lstStyle/>
            <a:p>
              <a:pPr algn="ctr"/>
              <a:r>
                <a:rPr lang="en-US" sz="5500" b="1" dirty="0" smtClean="0">
                  <a:solidFill>
                    <a:srgbClr val="1E81BF"/>
                  </a:solidFill>
                </a:rPr>
                <a:t>51</a:t>
              </a:r>
              <a:br>
                <a:rPr lang="en-US" sz="5500" b="1" dirty="0" smtClean="0">
                  <a:solidFill>
                    <a:srgbClr val="1E81BF"/>
                  </a:solidFill>
                </a:rPr>
              </a:br>
              <a:endParaRPr lang="en-US" sz="5500" b="1" baseline="30000" dirty="0" smtClean="0">
                <a:solidFill>
                  <a:srgbClr val="1E81BF"/>
                </a:solidFill>
              </a:endParaRPr>
            </a:p>
          </p:txBody>
        </p:sp>
        <p:pic>
          <p:nvPicPr>
            <p:cNvPr id="27" name="Picture 26" descr="Untitled-1.png"/>
            <p:cNvPicPr>
              <a:picLocks noChangeAspect="1"/>
            </p:cNvPicPr>
            <p:nvPr/>
          </p:nvPicPr>
          <p:blipFill rotWithShape="1">
            <a:blip r:embed="rId5" cstate="email">
              <a:extLst>
                <a:ext uri="{28A0092B-C50C-407E-A947-70E740481C1C}">
                  <a14:useLocalDpi xmlns:a14="http://schemas.microsoft.com/office/drawing/2010/main" xmlns=""/>
                </a:ext>
              </a:extLst>
            </a:blip>
            <a:srcRect/>
            <a:stretch/>
          </p:blipFill>
          <p:spPr>
            <a:xfrm>
              <a:off x="579819" y="4220427"/>
              <a:ext cx="3122375" cy="363979"/>
            </a:xfrm>
            <a:prstGeom prst="rect">
              <a:avLst/>
            </a:prstGeom>
          </p:spPr>
        </p:pic>
      </p:grpSp>
      <p:grpSp>
        <p:nvGrpSpPr>
          <p:cNvPr id="6" name="Group 14"/>
          <p:cNvGrpSpPr/>
          <p:nvPr/>
        </p:nvGrpSpPr>
        <p:grpSpPr>
          <a:xfrm>
            <a:off x="2973832" y="2650060"/>
            <a:ext cx="2389552" cy="773136"/>
            <a:chOff x="2973832" y="2700429"/>
            <a:chExt cx="2389552" cy="1030848"/>
          </a:xfrm>
        </p:grpSpPr>
        <p:sp>
          <p:nvSpPr>
            <p:cNvPr id="29" name="Arc 28"/>
            <p:cNvSpPr/>
            <p:nvPr/>
          </p:nvSpPr>
          <p:spPr>
            <a:xfrm>
              <a:off x="2973832" y="2700429"/>
              <a:ext cx="1030850" cy="1030848"/>
            </a:xfrm>
            <a:prstGeom prst="arc">
              <a:avLst>
                <a:gd name="adj1" fmla="val 2608969"/>
                <a:gd name="adj2" fmla="val 20777920"/>
              </a:avLst>
            </a:prstGeom>
            <a:ln>
              <a:solidFill>
                <a:srgbClr val="631379"/>
              </a:solidFill>
            </a:ln>
          </p:spPr>
          <p:txBody>
            <a:bodyPr wrap="none" anchor="ctr">
              <a:noAutofit/>
            </a:bodyPr>
            <a:lstStyle/>
            <a:p>
              <a:pPr algn="ctr"/>
              <a:r>
                <a:rPr lang="en-US" sz="3000" b="1" dirty="0" smtClean="0">
                  <a:solidFill>
                    <a:srgbClr val="631379"/>
                  </a:solidFill>
                </a:rPr>
                <a:t>100</a:t>
              </a:r>
              <a:r>
                <a:rPr lang="en-US" sz="3000" b="1" baseline="30000" dirty="0" smtClean="0">
                  <a:solidFill>
                    <a:srgbClr val="631379"/>
                  </a:solidFill>
                </a:rPr>
                <a:t>+</a:t>
              </a:r>
              <a:r>
                <a:rPr lang="en-US" sz="3000" b="1" dirty="0" smtClean="0">
                  <a:solidFill>
                    <a:srgbClr val="631379"/>
                  </a:solidFill>
                </a:rPr>
                <a:t/>
              </a:r>
              <a:br>
                <a:rPr lang="en-US" sz="3000" b="1" dirty="0" smtClean="0">
                  <a:solidFill>
                    <a:srgbClr val="631379"/>
                  </a:solidFill>
                </a:rPr>
              </a:br>
              <a:endParaRPr lang="en-US" sz="3000" b="1" baseline="30000" dirty="0" smtClean="0">
                <a:solidFill>
                  <a:srgbClr val="631379"/>
                </a:solidFill>
              </a:endParaRPr>
            </a:p>
          </p:txBody>
        </p:sp>
        <p:pic>
          <p:nvPicPr>
            <p:cNvPr id="30" name="Picture 29" descr="Untitled-1.png"/>
            <p:cNvPicPr>
              <a:picLocks noChangeAspect="1"/>
            </p:cNvPicPr>
            <p:nvPr/>
          </p:nvPicPr>
          <p:blipFill rotWithShape="1">
            <a:blip r:embed="rId6" cstate="email">
              <a:extLst>
                <a:ext uri="{28A0092B-C50C-407E-A947-70E740481C1C}">
                  <a14:useLocalDpi xmlns:a14="http://schemas.microsoft.com/office/drawing/2010/main" xmlns=""/>
                </a:ext>
              </a:extLst>
            </a:blip>
            <a:srcRect/>
            <a:stretch/>
          </p:blipFill>
          <p:spPr>
            <a:xfrm>
              <a:off x="3195057" y="3233313"/>
              <a:ext cx="2168327" cy="237667"/>
            </a:xfrm>
            <a:prstGeom prst="rect">
              <a:avLst/>
            </a:prstGeom>
          </p:spPr>
        </p:pic>
      </p:grpSp>
      <p:grpSp>
        <p:nvGrpSpPr>
          <p:cNvPr id="7" name="Group 30"/>
          <p:cNvGrpSpPr/>
          <p:nvPr/>
        </p:nvGrpSpPr>
        <p:grpSpPr>
          <a:xfrm>
            <a:off x="5472182" y="2904570"/>
            <a:ext cx="2891253" cy="1093979"/>
            <a:chOff x="3784838" y="4126844"/>
            <a:chExt cx="2891253" cy="1458638"/>
          </a:xfrm>
        </p:grpSpPr>
        <p:sp>
          <p:nvSpPr>
            <p:cNvPr id="32" name="Arc 31"/>
            <p:cNvSpPr/>
            <p:nvPr/>
          </p:nvSpPr>
          <p:spPr>
            <a:xfrm>
              <a:off x="3784838" y="4126844"/>
              <a:ext cx="1458640" cy="1458638"/>
            </a:xfrm>
            <a:prstGeom prst="arc">
              <a:avLst>
                <a:gd name="adj1" fmla="val 2527879"/>
                <a:gd name="adj2" fmla="val 20808688"/>
              </a:avLst>
            </a:prstGeom>
            <a:ln>
              <a:solidFill>
                <a:srgbClr val="F07002"/>
              </a:solidFill>
            </a:ln>
          </p:spPr>
          <p:txBody>
            <a:bodyPr wrap="none" anchor="ctr">
              <a:noAutofit/>
            </a:bodyPr>
            <a:lstStyle/>
            <a:p>
              <a:pPr algn="ctr"/>
              <a:r>
                <a:rPr lang="en-US" sz="3000" b="1" dirty="0" smtClean="0">
                  <a:solidFill>
                    <a:srgbClr val="F07002"/>
                  </a:solidFill>
                </a:rPr>
                <a:t>39</a:t>
              </a:r>
              <a:r>
                <a:rPr lang="en-US" sz="2000" b="1" dirty="0" smtClean="0">
                  <a:solidFill>
                    <a:srgbClr val="F07002"/>
                  </a:solidFill>
                </a:rPr>
                <a:t>,</a:t>
              </a:r>
              <a:r>
                <a:rPr lang="en-US" sz="3000" b="1" dirty="0" smtClean="0">
                  <a:solidFill>
                    <a:srgbClr val="F07002"/>
                  </a:solidFill>
                </a:rPr>
                <a:t>000</a:t>
              </a:r>
              <a:br>
                <a:rPr lang="en-US" sz="3000" b="1" dirty="0" smtClean="0">
                  <a:solidFill>
                    <a:srgbClr val="F07002"/>
                  </a:solidFill>
                </a:rPr>
              </a:br>
              <a:endParaRPr lang="en-US" sz="3000" b="1" baseline="30000" dirty="0" smtClean="0">
                <a:solidFill>
                  <a:srgbClr val="F07002"/>
                </a:solidFill>
              </a:endParaRPr>
            </a:p>
          </p:txBody>
        </p:sp>
        <p:pic>
          <p:nvPicPr>
            <p:cNvPr id="33" name="Picture 32" descr="Untitled-1.png"/>
            <p:cNvPicPr>
              <a:picLocks noChangeAspect="1"/>
            </p:cNvPicPr>
            <p:nvPr/>
          </p:nvPicPr>
          <p:blipFill rotWithShape="1">
            <a:blip r:embed="rId7" cstate="email">
              <a:extLst>
                <a:ext uri="{28A0092B-C50C-407E-A947-70E740481C1C}">
                  <a14:useLocalDpi xmlns:a14="http://schemas.microsoft.com/office/drawing/2010/main" xmlns=""/>
                </a:ext>
              </a:extLst>
            </a:blip>
            <a:srcRect/>
            <a:stretch/>
          </p:blipFill>
          <p:spPr>
            <a:xfrm>
              <a:off x="4111626" y="4853791"/>
              <a:ext cx="2564465" cy="398105"/>
            </a:xfrm>
            <a:prstGeom prst="rect">
              <a:avLst/>
            </a:prstGeom>
          </p:spPr>
        </p:pic>
      </p:grpSp>
      <p:grpSp>
        <p:nvGrpSpPr>
          <p:cNvPr id="8" name="Group 20"/>
          <p:cNvGrpSpPr/>
          <p:nvPr/>
        </p:nvGrpSpPr>
        <p:grpSpPr>
          <a:xfrm>
            <a:off x="6906813" y="3818971"/>
            <a:ext cx="2393351" cy="933557"/>
            <a:chOff x="6906812" y="4296371"/>
            <a:chExt cx="2393351" cy="1244743"/>
          </a:xfrm>
        </p:grpSpPr>
        <p:sp>
          <p:nvSpPr>
            <p:cNvPr id="35" name="Arc 34"/>
            <p:cNvSpPr/>
            <p:nvPr/>
          </p:nvSpPr>
          <p:spPr>
            <a:xfrm>
              <a:off x="6906812" y="4296371"/>
              <a:ext cx="1244743" cy="1244743"/>
            </a:xfrm>
            <a:prstGeom prst="arc">
              <a:avLst>
                <a:gd name="adj1" fmla="val 2692832"/>
                <a:gd name="adj2" fmla="val 21108303"/>
              </a:avLst>
            </a:prstGeom>
            <a:ln>
              <a:solidFill>
                <a:srgbClr val="C4C62E"/>
              </a:solidFill>
            </a:ln>
          </p:spPr>
          <p:txBody>
            <a:bodyPr wrap="none" anchor="ctr">
              <a:noAutofit/>
            </a:bodyPr>
            <a:lstStyle/>
            <a:p>
              <a:pPr algn="ctr"/>
              <a:r>
                <a:rPr lang="en-US" sz="3000" b="1" dirty="0" smtClean="0">
                  <a:solidFill>
                    <a:srgbClr val="C4C62E"/>
                  </a:solidFill>
                </a:rPr>
                <a:t>6</a:t>
              </a:r>
              <a:r>
                <a:rPr lang="en-US" sz="2000" b="1" dirty="0" smtClean="0">
                  <a:solidFill>
                    <a:srgbClr val="C4C62E"/>
                  </a:solidFill>
                </a:rPr>
                <a:t>,</a:t>
              </a:r>
              <a:r>
                <a:rPr lang="en-US" sz="3000" b="1" dirty="0" smtClean="0">
                  <a:solidFill>
                    <a:srgbClr val="C4C62E"/>
                  </a:solidFill>
                </a:rPr>
                <a:t>000</a:t>
              </a:r>
              <a:br>
                <a:rPr lang="en-US" sz="3000" b="1" dirty="0" smtClean="0">
                  <a:solidFill>
                    <a:srgbClr val="C4C62E"/>
                  </a:solidFill>
                </a:rPr>
              </a:br>
              <a:endParaRPr lang="en-US" sz="3000" b="1" baseline="30000" dirty="0" smtClean="0">
                <a:solidFill>
                  <a:srgbClr val="C4C62E"/>
                </a:solidFill>
              </a:endParaRPr>
            </a:p>
          </p:txBody>
        </p:sp>
        <p:pic>
          <p:nvPicPr>
            <p:cNvPr id="36" name="Picture 35" descr="Untitled-1.png"/>
            <p:cNvPicPr>
              <a:picLocks noChangeAspect="1"/>
            </p:cNvPicPr>
            <p:nvPr/>
          </p:nvPicPr>
          <p:blipFill rotWithShape="1">
            <a:blip r:embed="rId8" cstate="email">
              <a:extLst>
                <a:ext uri="{28A0092B-C50C-407E-A947-70E740481C1C}">
                  <a14:useLocalDpi xmlns:a14="http://schemas.microsoft.com/office/drawing/2010/main" xmlns=""/>
                </a:ext>
              </a:extLst>
            </a:blip>
            <a:srcRect/>
            <a:stretch/>
          </p:blipFill>
          <p:spPr>
            <a:xfrm>
              <a:off x="7129488" y="4966273"/>
              <a:ext cx="2170675" cy="26198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400"/>
                            </p:stCondLst>
                            <p:childTnLst>
                              <p:par>
                                <p:cTn id="9" presetID="10" presetClass="entr" presetSubtype="0" fill="hold" nodeType="afterEffect">
                                  <p:stCondLst>
                                    <p:cond delay="4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800"/>
                            </p:stCondLst>
                            <p:childTnLst>
                              <p:par>
                                <p:cTn id="13" presetID="10" presetClass="entr" presetSubtype="0" fill="hold" nodeType="afterEffect">
                                  <p:stCondLst>
                                    <p:cond delay="4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7200"/>
                            </p:stCondLst>
                            <p:childTnLst>
                              <p:par>
                                <p:cTn id="17" presetID="10" presetClass="entr" presetSubtype="0" fill="hold" nodeType="afterEffect">
                                  <p:stCondLst>
                                    <p:cond delay="4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par>
                          <p:cTn id="20" fill="hold">
                            <p:stCondLst>
                              <p:cond delay="9600"/>
                            </p:stCondLst>
                            <p:childTnLst>
                              <p:par>
                                <p:cTn id="21" presetID="10" presetClass="entr" presetSubtype="0" fill="hold" nodeType="afterEffect">
                                  <p:stCondLst>
                                    <p:cond delay="4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7811" y="270568"/>
            <a:ext cx="8101366" cy="373958"/>
          </a:xfrm>
          <a:prstGeom prst="rect">
            <a:avLst/>
          </a:prstGeom>
          <a:noFill/>
          <a:ln w="9525">
            <a:noFill/>
            <a:miter lim="800000"/>
            <a:headEnd/>
            <a:tailEnd/>
          </a:ln>
        </p:spPr>
        <p:txBody>
          <a:bodyPr/>
          <a:lstStyle>
            <a:defPPr>
              <a:defRPr lang="en-US"/>
            </a:defPPr>
            <a:lvl1pPr eaLnBrk="0" hangingPunct="0">
              <a:spcBef>
                <a:spcPct val="20000"/>
              </a:spcBef>
              <a:buSzPct val="100000"/>
              <a:buFont typeface="Wingdings" pitchFamily="2" charset="2"/>
              <a:buNone/>
              <a:defRPr sz="2800" b="1">
                <a:latin typeface="Calibri" pitchFamily="34" charset="0"/>
              </a:defRPr>
            </a:lvl1pPr>
          </a:lstStyle>
          <a:p>
            <a:r>
              <a:rPr lang="en-US" dirty="0"/>
              <a:t>U.S. Retail Partners</a:t>
            </a:r>
          </a:p>
        </p:txBody>
      </p:sp>
      <p:pic>
        <p:nvPicPr>
          <p:cNvPr id="20" name="Picture 2" descr="http://www.ezpassmd.com/en/images/logo_giant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57422" y="1346597"/>
            <a:ext cx="411710" cy="353059"/>
          </a:xfrm>
          <a:prstGeom prst="rect">
            <a:avLst/>
          </a:prstGeom>
          <a:noFill/>
        </p:spPr>
      </p:pic>
      <p:pic>
        <p:nvPicPr>
          <p:cNvPr id="23" name="Picture 8" descr="http://www.leaguelineup.com/wbsportsleague/images/Stop%20n%20Shop%20logo.tif"/>
          <p:cNvPicPr>
            <a:picLocks noChangeAspect="1" noChangeArrowheads="1"/>
          </p:cNvPicPr>
          <p:nvPr/>
        </p:nvPicPr>
        <p:blipFill>
          <a:blip r:embed="rId4" cstate="print">
            <a:clrChange>
              <a:clrFrom>
                <a:srgbClr val="FCFCFC"/>
              </a:clrFrom>
              <a:clrTo>
                <a:srgbClr val="FCFCFC">
                  <a:alpha val="0"/>
                </a:srgbClr>
              </a:clrTo>
            </a:clrChange>
          </a:blip>
          <a:srcRect/>
          <a:stretch>
            <a:fillRect/>
          </a:stretch>
        </p:blipFill>
        <p:spPr bwMode="auto">
          <a:xfrm>
            <a:off x="1391417" y="2927888"/>
            <a:ext cx="741865" cy="417299"/>
          </a:xfrm>
          <a:prstGeom prst="rect">
            <a:avLst/>
          </a:prstGeom>
          <a:noFill/>
        </p:spPr>
      </p:pic>
      <p:pic>
        <p:nvPicPr>
          <p:cNvPr id="24" name="Picture 10" descr="http://pcs-civil.com/imagelibrary/GiantLogo.jpg"/>
          <p:cNvPicPr>
            <a:picLocks noChangeAspect="1" noChangeArrowheads="1"/>
          </p:cNvPicPr>
          <p:nvPr/>
        </p:nvPicPr>
        <p:blipFill>
          <a:blip r:embed="rId5" cstate="print"/>
          <a:srcRect/>
          <a:stretch>
            <a:fillRect/>
          </a:stretch>
        </p:blipFill>
        <p:spPr bwMode="auto">
          <a:xfrm>
            <a:off x="2531328" y="2962271"/>
            <a:ext cx="785857" cy="244161"/>
          </a:xfrm>
          <a:prstGeom prst="rect">
            <a:avLst/>
          </a:prstGeom>
          <a:noFill/>
        </p:spPr>
      </p:pic>
      <p:pic>
        <p:nvPicPr>
          <p:cNvPr id="25" name="Picture 12" descr="http://greatrangebison.com/images/retail_logos/city-market_logo.gif"/>
          <p:cNvPicPr>
            <a:picLocks noChangeAspect="1" noChangeArrowheads="1"/>
          </p:cNvPicPr>
          <p:nvPr/>
        </p:nvPicPr>
        <p:blipFill>
          <a:blip r:embed="rId6" cstate="print"/>
          <a:srcRect/>
          <a:stretch>
            <a:fillRect/>
          </a:stretch>
        </p:blipFill>
        <p:spPr bwMode="auto">
          <a:xfrm>
            <a:off x="277447" y="1736674"/>
            <a:ext cx="903319" cy="241961"/>
          </a:xfrm>
          <a:prstGeom prst="rect">
            <a:avLst/>
          </a:prstGeom>
          <a:noFill/>
        </p:spPr>
      </p:pic>
      <p:pic>
        <p:nvPicPr>
          <p:cNvPr id="26" name="Picture 14" descr="http://www.madd.org/local-offices/co/graphics/King-Soopers.jpg"/>
          <p:cNvPicPr>
            <a:picLocks noChangeAspect="1" noChangeArrowheads="1"/>
          </p:cNvPicPr>
          <p:nvPr/>
        </p:nvPicPr>
        <p:blipFill>
          <a:blip r:embed="rId7" cstate="print"/>
          <a:srcRect/>
          <a:stretch>
            <a:fillRect/>
          </a:stretch>
        </p:blipFill>
        <p:spPr bwMode="auto">
          <a:xfrm>
            <a:off x="3705014" y="2854650"/>
            <a:ext cx="524321" cy="243563"/>
          </a:xfrm>
          <a:prstGeom prst="rect">
            <a:avLst/>
          </a:prstGeom>
          <a:noFill/>
        </p:spPr>
      </p:pic>
      <p:pic>
        <p:nvPicPr>
          <p:cNvPr id="27" name="Picture 16" descr="http://4.bp.blogspot.com/-XasSwgoo2FI/TVNtV2bBVyI/AAAAAAAAACs/0y5DI1n9NIU/s320/ralphs-logo.jpg"/>
          <p:cNvPicPr>
            <a:picLocks noChangeAspect="1" noChangeArrowheads="1"/>
          </p:cNvPicPr>
          <p:nvPr/>
        </p:nvPicPr>
        <p:blipFill>
          <a:blip r:embed="rId8" cstate="print"/>
          <a:srcRect/>
          <a:stretch>
            <a:fillRect/>
          </a:stretch>
        </p:blipFill>
        <p:spPr bwMode="auto">
          <a:xfrm>
            <a:off x="2509129" y="3217761"/>
            <a:ext cx="796048" cy="218291"/>
          </a:xfrm>
          <a:prstGeom prst="rect">
            <a:avLst/>
          </a:prstGeom>
          <a:noFill/>
        </p:spPr>
      </p:pic>
      <p:pic>
        <p:nvPicPr>
          <p:cNvPr id="28" name="Picture 18" descr="http://greatrangebison.com/images/retail_logos/dillons_logo.jpg"/>
          <p:cNvPicPr>
            <a:picLocks noChangeAspect="1" noChangeArrowheads="1"/>
          </p:cNvPicPr>
          <p:nvPr/>
        </p:nvPicPr>
        <p:blipFill>
          <a:blip r:embed="rId9" cstate="print"/>
          <a:srcRect/>
          <a:stretch>
            <a:fillRect/>
          </a:stretch>
        </p:blipFill>
        <p:spPr bwMode="auto">
          <a:xfrm>
            <a:off x="3630653" y="2539967"/>
            <a:ext cx="649531" cy="257106"/>
          </a:xfrm>
          <a:prstGeom prst="rect">
            <a:avLst/>
          </a:prstGeom>
          <a:noFill/>
        </p:spPr>
      </p:pic>
      <p:pic>
        <p:nvPicPr>
          <p:cNvPr id="29" name="Picture 20" descr="http://www.lasvegas.net/UserFiles/Image/food4lesslasvegaslogo_600.jpg"/>
          <p:cNvPicPr>
            <a:picLocks noChangeAspect="1" noChangeArrowheads="1"/>
          </p:cNvPicPr>
          <p:nvPr/>
        </p:nvPicPr>
        <p:blipFill>
          <a:blip r:embed="rId10" cstate="print"/>
          <a:srcRect/>
          <a:stretch>
            <a:fillRect/>
          </a:stretch>
        </p:blipFill>
        <p:spPr bwMode="auto">
          <a:xfrm>
            <a:off x="2514910" y="2737338"/>
            <a:ext cx="804226" cy="166877"/>
          </a:xfrm>
          <a:prstGeom prst="rect">
            <a:avLst/>
          </a:prstGeom>
          <a:noFill/>
        </p:spPr>
      </p:pic>
      <p:pic>
        <p:nvPicPr>
          <p:cNvPr id="30" name="Picture 22" descr="http://4.bp.blogspot.com/_VDlzzhch9Pw/SwhQ1a5kyfI/AAAAAAAAAac/zd-_qGdvQzE/s1600/FredMeyer_logo.jpg"/>
          <p:cNvPicPr>
            <a:picLocks noChangeAspect="1" noChangeArrowheads="1"/>
          </p:cNvPicPr>
          <p:nvPr/>
        </p:nvPicPr>
        <p:blipFill>
          <a:blip r:embed="rId11" cstate="print"/>
          <a:srcRect/>
          <a:stretch>
            <a:fillRect/>
          </a:stretch>
        </p:blipFill>
        <p:spPr bwMode="auto">
          <a:xfrm>
            <a:off x="3636196" y="1214620"/>
            <a:ext cx="687096" cy="97268"/>
          </a:xfrm>
          <a:prstGeom prst="rect">
            <a:avLst/>
          </a:prstGeom>
          <a:noFill/>
        </p:spPr>
      </p:pic>
      <p:pic>
        <p:nvPicPr>
          <p:cNvPr id="31" name="Picture 24" descr="http://blog.firstfoodbank.org/wp-content/uploads/2011/06/frys-logo.gif"/>
          <p:cNvPicPr>
            <a:picLocks noChangeAspect="1" noChangeArrowheads="1"/>
          </p:cNvPicPr>
          <p:nvPr/>
        </p:nvPicPr>
        <p:blipFill>
          <a:blip r:embed="rId12" cstate="print"/>
          <a:srcRect/>
          <a:stretch>
            <a:fillRect/>
          </a:stretch>
        </p:blipFill>
        <p:spPr bwMode="auto">
          <a:xfrm>
            <a:off x="3551108" y="3131827"/>
            <a:ext cx="743308" cy="276883"/>
          </a:xfrm>
          <a:prstGeom prst="rect">
            <a:avLst/>
          </a:prstGeom>
          <a:noFill/>
        </p:spPr>
      </p:pic>
      <p:pic>
        <p:nvPicPr>
          <p:cNvPr id="32" name="Picture 26" descr="http://www.frugallivingnw.com/wp-content/uploads/2012/01/qfc-logo.png"/>
          <p:cNvPicPr>
            <a:picLocks noChangeAspect="1" noChangeArrowheads="1"/>
          </p:cNvPicPr>
          <p:nvPr/>
        </p:nvPicPr>
        <p:blipFill>
          <a:blip r:embed="rId13" cstate="print"/>
          <a:srcRect/>
          <a:stretch>
            <a:fillRect/>
          </a:stretch>
        </p:blipFill>
        <p:spPr bwMode="auto">
          <a:xfrm>
            <a:off x="3753367" y="2011842"/>
            <a:ext cx="408331" cy="245615"/>
          </a:xfrm>
          <a:prstGeom prst="rect">
            <a:avLst/>
          </a:prstGeom>
          <a:noFill/>
        </p:spPr>
      </p:pic>
      <p:pic>
        <p:nvPicPr>
          <p:cNvPr id="33" name="Picture 28" descr="http://preparednesspro.files.wordpress.com/2009/08/smiths-logo.jpg"/>
          <p:cNvPicPr>
            <a:picLocks noChangeAspect="1" noChangeArrowheads="1"/>
          </p:cNvPicPr>
          <p:nvPr/>
        </p:nvPicPr>
        <p:blipFill>
          <a:blip r:embed="rId14" cstate="print"/>
          <a:srcRect/>
          <a:stretch>
            <a:fillRect/>
          </a:stretch>
        </p:blipFill>
        <p:spPr bwMode="auto">
          <a:xfrm>
            <a:off x="1459783" y="2423238"/>
            <a:ext cx="614778" cy="221897"/>
          </a:xfrm>
          <a:prstGeom prst="rect">
            <a:avLst/>
          </a:prstGeom>
          <a:noFill/>
        </p:spPr>
      </p:pic>
      <p:pic>
        <p:nvPicPr>
          <p:cNvPr id="34" name="Picture 30" descr="http://sscouponmomma.files.wordpress.com/2011/01/kroger-logo.jpg"/>
          <p:cNvPicPr>
            <a:picLocks noChangeAspect="1" noChangeArrowheads="1"/>
          </p:cNvPicPr>
          <p:nvPr/>
        </p:nvPicPr>
        <p:blipFill>
          <a:blip r:embed="rId15" cstate="print"/>
          <a:srcRect/>
          <a:stretch>
            <a:fillRect/>
          </a:stretch>
        </p:blipFill>
        <p:spPr bwMode="auto">
          <a:xfrm>
            <a:off x="474870" y="1161868"/>
            <a:ext cx="532961" cy="323006"/>
          </a:xfrm>
          <a:prstGeom prst="rect">
            <a:avLst/>
          </a:prstGeom>
          <a:noFill/>
        </p:spPr>
      </p:pic>
      <p:pic>
        <p:nvPicPr>
          <p:cNvPr id="35" name="Picture 34" descr="http://www.logowallpaper.net/wp-content/uploads/2012/04/Acme-Fresh-Market-Logo-Wallpaper.jpg"/>
          <p:cNvPicPr>
            <a:picLocks noChangeAspect="1" noChangeArrowheads="1"/>
          </p:cNvPicPr>
          <p:nvPr/>
        </p:nvPicPr>
        <p:blipFill>
          <a:blip r:embed="rId16" cstate="print"/>
          <a:srcRect/>
          <a:stretch>
            <a:fillRect/>
          </a:stretch>
        </p:blipFill>
        <p:spPr bwMode="auto">
          <a:xfrm>
            <a:off x="321626" y="2351980"/>
            <a:ext cx="806044" cy="283400"/>
          </a:xfrm>
          <a:prstGeom prst="rect">
            <a:avLst/>
          </a:prstGeom>
          <a:noFill/>
        </p:spPr>
      </p:pic>
      <p:pic>
        <p:nvPicPr>
          <p:cNvPr id="36" name="Picture 36" descr="http://image.mapmuse.com/images/all/logo_BASHAS.gif"/>
          <p:cNvPicPr>
            <a:picLocks noChangeAspect="1" noChangeArrowheads="1"/>
          </p:cNvPicPr>
          <p:nvPr/>
        </p:nvPicPr>
        <p:blipFill>
          <a:blip r:embed="rId17" cstate="print"/>
          <a:srcRect t="23253" b="27905"/>
          <a:stretch>
            <a:fillRect/>
          </a:stretch>
        </p:blipFill>
        <p:spPr bwMode="auto">
          <a:xfrm>
            <a:off x="332005" y="3785392"/>
            <a:ext cx="790393" cy="184247"/>
          </a:xfrm>
          <a:prstGeom prst="rect">
            <a:avLst/>
          </a:prstGeom>
          <a:noFill/>
        </p:spPr>
      </p:pic>
      <p:pic>
        <p:nvPicPr>
          <p:cNvPr id="37" name="Picture 38" descr="http://www.mbmarathon.com/Assets/Bilo+leaf+logo.JPG"/>
          <p:cNvPicPr>
            <a:picLocks noChangeAspect="1" noChangeArrowheads="1"/>
          </p:cNvPicPr>
          <p:nvPr/>
        </p:nvPicPr>
        <p:blipFill>
          <a:blip r:embed="rId18" cstate="print"/>
          <a:srcRect/>
          <a:stretch>
            <a:fillRect/>
          </a:stretch>
        </p:blipFill>
        <p:spPr bwMode="auto">
          <a:xfrm>
            <a:off x="368327" y="3616827"/>
            <a:ext cx="735613" cy="133283"/>
          </a:xfrm>
          <a:prstGeom prst="rect">
            <a:avLst/>
          </a:prstGeom>
          <a:noFill/>
        </p:spPr>
      </p:pic>
      <p:pic>
        <p:nvPicPr>
          <p:cNvPr id="38" name="Picture 40" descr="http://coupontom.com/system/logos/10/large/Brookshires%20Logo.jpg?1298181351"/>
          <p:cNvPicPr>
            <a:picLocks noChangeAspect="1" noChangeArrowheads="1"/>
          </p:cNvPicPr>
          <p:nvPr/>
        </p:nvPicPr>
        <p:blipFill>
          <a:blip r:embed="rId19" cstate="print"/>
          <a:srcRect/>
          <a:stretch>
            <a:fillRect/>
          </a:stretch>
        </p:blipFill>
        <p:spPr bwMode="auto">
          <a:xfrm>
            <a:off x="330273" y="4033349"/>
            <a:ext cx="793003" cy="111516"/>
          </a:xfrm>
          <a:prstGeom prst="rect">
            <a:avLst/>
          </a:prstGeom>
          <a:noFill/>
        </p:spPr>
      </p:pic>
      <p:pic>
        <p:nvPicPr>
          <p:cNvPr id="39" name="Picture 42" descr="http://logosdatabase.com/logoimages/77216149.jpg"/>
          <p:cNvPicPr>
            <a:picLocks noChangeAspect="1" noChangeArrowheads="1"/>
          </p:cNvPicPr>
          <p:nvPr/>
        </p:nvPicPr>
        <p:blipFill>
          <a:blip r:embed="rId20" cstate="print"/>
          <a:srcRect/>
          <a:stretch>
            <a:fillRect/>
          </a:stretch>
        </p:blipFill>
        <p:spPr bwMode="auto">
          <a:xfrm>
            <a:off x="269735" y="4218859"/>
            <a:ext cx="884302" cy="286580"/>
          </a:xfrm>
          <a:prstGeom prst="rect">
            <a:avLst/>
          </a:prstGeom>
          <a:noFill/>
        </p:spPr>
      </p:pic>
      <p:pic>
        <p:nvPicPr>
          <p:cNvPr id="40" name="Picture 46" descr="http://www.vimm.com/wp-content/uploads/2011/03/logo_coborns_medium.jpg"/>
          <p:cNvPicPr>
            <a:picLocks noChangeAspect="1" noChangeArrowheads="1"/>
          </p:cNvPicPr>
          <p:nvPr/>
        </p:nvPicPr>
        <p:blipFill>
          <a:blip r:embed="rId21" cstate="print"/>
          <a:srcRect/>
          <a:stretch>
            <a:fillRect/>
          </a:stretch>
        </p:blipFill>
        <p:spPr bwMode="auto">
          <a:xfrm>
            <a:off x="1480349" y="3441021"/>
            <a:ext cx="583761" cy="213611"/>
          </a:xfrm>
          <a:prstGeom prst="rect">
            <a:avLst/>
          </a:prstGeom>
          <a:noFill/>
        </p:spPr>
      </p:pic>
      <p:pic>
        <p:nvPicPr>
          <p:cNvPr id="41" name="Picture 48" descr="http://workittricities.com/files/2012/01/FoodCity_Logo.jpg"/>
          <p:cNvPicPr>
            <a:picLocks noChangeAspect="1" noChangeArrowheads="1"/>
          </p:cNvPicPr>
          <p:nvPr/>
        </p:nvPicPr>
        <p:blipFill>
          <a:blip r:embed="rId22" cstate="print"/>
          <a:srcRect/>
          <a:stretch>
            <a:fillRect/>
          </a:stretch>
        </p:blipFill>
        <p:spPr bwMode="auto">
          <a:xfrm>
            <a:off x="1459909" y="4010720"/>
            <a:ext cx="683043" cy="145431"/>
          </a:xfrm>
          <a:prstGeom prst="rect">
            <a:avLst/>
          </a:prstGeom>
          <a:noFill/>
        </p:spPr>
      </p:pic>
      <p:pic>
        <p:nvPicPr>
          <p:cNvPr id="42" name="Picture 50" descr="http://www.wkyc.com/images/640/360/2/assetpool/images/111124050400_giant%20eagle%20logo%20640x360%2016x9.jpg"/>
          <p:cNvPicPr>
            <a:picLocks noChangeAspect="1" noChangeArrowheads="1"/>
          </p:cNvPicPr>
          <p:nvPr/>
        </p:nvPicPr>
        <p:blipFill>
          <a:blip r:embed="rId23" cstate="print"/>
          <a:srcRect/>
          <a:stretch>
            <a:fillRect/>
          </a:stretch>
        </p:blipFill>
        <p:spPr bwMode="auto">
          <a:xfrm>
            <a:off x="2615974" y="1184964"/>
            <a:ext cx="600505" cy="244161"/>
          </a:xfrm>
          <a:prstGeom prst="rect">
            <a:avLst/>
          </a:prstGeom>
          <a:noFill/>
        </p:spPr>
      </p:pic>
      <p:pic>
        <p:nvPicPr>
          <p:cNvPr id="43" name="Picture 52" descr="http://fidoscityguide.com/events/wp-content/uploads/2011/09/Haggen-Logo.jpg"/>
          <p:cNvPicPr>
            <a:picLocks noChangeAspect="1" noChangeArrowheads="1"/>
          </p:cNvPicPr>
          <p:nvPr/>
        </p:nvPicPr>
        <p:blipFill>
          <a:blip r:embed="rId24" cstate="print"/>
          <a:srcRect/>
          <a:stretch>
            <a:fillRect/>
          </a:stretch>
        </p:blipFill>
        <p:spPr bwMode="auto">
          <a:xfrm>
            <a:off x="2532856" y="3973271"/>
            <a:ext cx="709621" cy="390090"/>
          </a:xfrm>
          <a:prstGeom prst="rect">
            <a:avLst/>
          </a:prstGeom>
          <a:noFill/>
        </p:spPr>
      </p:pic>
      <p:pic>
        <p:nvPicPr>
          <p:cNvPr id="44" name="Picture 54" descr="http://www.hotcouponworld.com/wp-content/uploads/2011/05/Harris-Teeter-Logo-Large-200X200.gif"/>
          <p:cNvPicPr>
            <a:picLocks noChangeAspect="1" noChangeArrowheads="1"/>
          </p:cNvPicPr>
          <p:nvPr/>
        </p:nvPicPr>
        <p:blipFill>
          <a:blip r:embed="rId25" cstate="print"/>
          <a:srcRect t="28800" b="30667"/>
          <a:stretch>
            <a:fillRect/>
          </a:stretch>
        </p:blipFill>
        <p:spPr bwMode="auto">
          <a:xfrm>
            <a:off x="259358" y="2003585"/>
            <a:ext cx="899953" cy="273587"/>
          </a:xfrm>
          <a:prstGeom prst="rect">
            <a:avLst/>
          </a:prstGeom>
          <a:noFill/>
        </p:spPr>
      </p:pic>
      <p:pic>
        <p:nvPicPr>
          <p:cNvPr id="45" name="Picture 56" descr="http://www.jdrfcapitol.org/jdrfdc/wp-content/uploads/Hy-Vee-Logo-Banner.jpg"/>
          <p:cNvPicPr>
            <a:picLocks noChangeAspect="1" noChangeArrowheads="1"/>
          </p:cNvPicPr>
          <p:nvPr/>
        </p:nvPicPr>
        <p:blipFill>
          <a:blip r:embed="rId26" cstate="print"/>
          <a:srcRect/>
          <a:stretch>
            <a:fillRect/>
          </a:stretch>
        </p:blipFill>
        <p:spPr bwMode="auto">
          <a:xfrm>
            <a:off x="2579988" y="3548632"/>
            <a:ext cx="656810" cy="166976"/>
          </a:xfrm>
          <a:prstGeom prst="rect">
            <a:avLst/>
          </a:prstGeom>
          <a:noFill/>
        </p:spPr>
      </p:pic>
      <p:pic>
        <p:nvPicPr>
          <p:cNvPr id="46" name="Picture 58" descr="http://crownad.com/admin/uploads/images/work-work-branding-kingkullen.jpg"/>
          <p:cNvPicPr>
            <a:picLocks noChangeAspect="1" noChangeArrowheads="1"/>
          </p:cNvPicPr>
          <p:nvPr/>
        </p:nvPicPr>
        <p:blipFill>
          <a:blip r:embed="rId27" cstate="print"/>
          <a:srcRect/>
          <a:stretch>
            <a:fillRect/>
          </a:stretch>
        </p:blipFill>
        <p:spPr bwMode="auto">
          <a:xfrm>
            <a:off x="2502896" y="3754373"/>
            <a:ext cx="874703" cy="126391"/>
          </a:xfrm>
          <a:prstGeom prst="rect">
            <a:avLst/>
          </a:prstGeom>
          <a:noFill/>
        </p:spPr>
      </p:pic>
      <p:pic>
        <p:nvPicPr>
          <p:cNvPr id="47" name="Picture 60" descr="http://www.lowesfoods.com/lfs/assets/Image/general/LFSlogoGoodForYou.jpg"/>
          <p:cNvPicPr>
            <a:picLocks noChangeAspect="1" noChangeArrowheads="1"/>
          </p:cNvPicPr>
          <p:nvPr/>
        </p:nvPicPr>
        <p:blipFill>
          <a:blip r:embed="rId28" cstate="print"/>
          <a:srcRect/>
          <a:stretch>
            <a:fillRect/>
          </a:stretch>
        </p:blipFill>
        <p:spPr bwMode="auto">
          <a:xfrm>
            <a:off x="1490388" y="4240571"/>
            <a:ext cx="614683" cy="158353"/>
          </a:xfrm>
          <a:prstGeom prst="rect">
            <a:avLst/>
          </a:prstGeom>
          <a:noFill/>
        </p:spPr>
      </p:pic>
      <p:pic>
        <p:nvPicPr>
          <p:cNvPr id="49" name="Picture 64" descr="http://www.freevector.com/site_media/preview_images/FreeVector-Piggly-Wiggly.jpg"/>
          <p:cNvPicPr>
            <a:picLocks noChangeAspect="1" noChangeArrowheads="1"/>
          </p:cNvPicPr>
          <p:nvPr/>
        </p:nvPicPr>
        <p:blipFill>
          <a:blip r:embed="rId29" cstate="print"/>
          <a:srcRect/>
          <a:stretch>
            <a:fillRect/>
          </a:stretch>
        </p:blipFill>
        <p:spPr bwMode="auto">
          <a:xfrm>
            <a:off x="2342101" y="2199352"/>
            <a:ext cx="878322" cy="159644"/>
          </a:xfrm>
          <a:prstGeom prst="rect">
            <a:avLst/>
          </a:prstGeom>
          <a:noFill/>
        </p:spPr>
      </p:pic>
      <p:pic>
        <p:nvPicPr>
          <p:cNvPr id="50" name="Picture 66" descr="http://blog.timesunion.com/realestate/files/2012/04/PriceChopper_logo-600x281.jpg"/>
          <p:cNvPicPr>
            <a:picLocks noChangeAspect="1" noChangeArrowheads="1"/>
          </p:cNvPicPr>
          <p:nvPr/>
        </p:nvPicPr>
        <p:blipFill>
          <a:blip r:embed="rId30" cstate="print"/>
          <a:srcRect/>
          <a:stretch>
            <a:fillRect/>
          </a:stretch>
        </p:blipFill>
        <p:spPr bwMode="auto">
          <a:xfrm>
            <a:off x="1404918" y="2648166"/>
            <a:ext cx="697521" cy="245004"/>
          </a:xfrm>
          <a:prstGeom prst="rect">
            <a:avLst/>
          </a:prstGeom>
          <a:noFill/>
        </p:spPr>
      </p:pic>
      <p:pic>
        <p:nvPicPr>
          <p:cNvPr id="51" name="Picture 68" descr="http://ts3.mm.bing.net/th?id=I4880573899866254&amp;pid=1.5"/>
          <p:cNvPicPr>
            <a:picLocks noChangeAspect="1" noChangeArrowheads="1"/>
          </p:cNvPicPr>
          <p:nvPr/>
        </p:nvPicPr>
        <p:blipFill>
          <a:blip r:embed="rId31" cstate="print"/>
          <a:srcRect/>
          <a:stretch>
            <a:fillRect/>
          </a:stretch>
        </p:blipFill>
        <p:spPr bwMode="auto">
          <a:xfrm>
            <a:off x="311979" y="4563908"/>
            <a:ext cx="820595" cy="139874"/>
          </a:xfrm>
          <a:prstGeom prst="rect">
            <a:avLst/>
          </a:prstGeom>
          <a:noFill/>
        </p:spPr>
      </p:pic>
      <p:pic>
        <p:nvPicPr>
          <p:cNvPr id="52" name="Picture 70" descr="http://www.weeklyadcirculars.com/images/raleys_logo.bmp"/>
          <p:cNvPicPr>
            <a:picLocks noChangeAspect="1" noChangeArrowheads="1"/>
          </p:cNvPicPr>
          <p:nvPr/>
        </p:nvPicPr>
        <p:blipFill>
          <a:blip r:embed="rId32" cstate="print"/>
          <a:srcRect/>
          <a:stretch>
            <a:fillRect/>
          </a:stretch>
        </p:blipFill>
        <p:spPr bwMode="auto">
          <a:xfrm>
            <a:off x="1417319" y="2158092"/>
            <a:ext cx="678819" cy="223598"/>
          </a:xfrm>
          <a:prstGeom prst="rect">
            <a:avLst/>
          </a:prstGeom>
          <a:noFill/>
        </p:spPr>
      </p:pic>
      <p:pic>
        <p:nvPicPr>
          <p:cNvPr id="54" name="Picture 34" descr="http://newspaper.li/static/edbf29f43704e1be87f69bb6092bf852.jpg"/>
          <p:cNvPicPr>
            <a:picLocks noChangeAspect="1" noChangeArrowheads="1"/>
          </p:cNvPicPr>
          <p:nvPr/>
        </p:nvPicPr>
        <p:blipFill>
          <a:blip r:embed="rId33" cstate="print"/>
          <a:srcRect/>
          <a:stretch>
            <a:fillRect/>
          </a:stretch>
        </p:blipFill>
        <p:spPr bwMode="auto">
          <a:xfrm>
            <a:off x="1369182" y="1204186"/>
            <a:ext cx="827789" cy="232559"/>
          </a:xfrm>
          <a:prstGeom prst="rect">
            <a:avLst/>
          </a:prstGeom>
          <a:noFill/>
        </p:spPr>
      </p:pic>
      <p:pic>
        <p:nvPicPr>
          <p:cNvPr id="56" name="Picture 2" descr="http://pdm.1sync.org/portals/0/Customers/Wegmans_logo_2008.jpg"/>
          <p:cNvPicPr>
            <a:picLocks noChangeAspect="1" noChangeArrowheads="1"/>
          </p:cNvPicPr>
          <p:nvPr/>
        </p:nvPicPr>
        <p:blipFill>
          <a:blip r:embed="rId34" cstate="print"/>
          <a:srcRect/>
          <a:stretch>
            <a:fillRect/>
          </a:stretch>
        </p:blipFill>
        <p:spPr bwMode="auto">
          <a:xfrm>
            <a:off x="335486" y="1523127"/>
            <a:ext cx="820336" cy="212242"/>
          </a:xfrm>
          <a:prstGeom prst="rect">
            <a:avLst/>
          </a:prstGeom>
          <a:noFill/>
        </p:spPr>
      </p:pic>
      <p:pic>
        <p:nvPicPr>
          <p:cNvPr id="57" name="Picture 4" descr="http://miamimommysavings.com/wp-content/uploads/2012/08/Winn-Dixie-logo2.jpg"/>
          <p:cNvPicPr>
            <a:picLocks noChangeAspect="1" noChangeArrowheads="1"/>
          </p:cNvPicPr>
          <p:nvPr/>
        </p:nvPicPr>
        <p:blipFill>
          <a:blip r:embed="rId35" cstate="print"/>
          <a:srcRect/>
          <a:stretch>
            <a:fillRect/>
          </a:stretch>
        </p:blipFill>
        <p:spPr bwMode="auto">
          <a:xfrm>
            <a:off x="1311397" y="1476424"/>
            <a:ext cx="1030704" cy="149418"/>
          </a:xfrm>
          <a:prstGeom prst="rect">
            <a:avLst/>
          </a:prstGeom>
          <a:noFill/>
        </p:spPr>
      </p:pic>
      <p:pic>
        <p:nvPicPr>
          <p:cNvPr id="58" name="Picture 6" descr="https://vendors.roundys.com/Suite/Common/Graphics/Main/branding/Roundys_Header_Logo.jpg"/>
          <p:cNvPicPr>
            <a:picLocks noChangeAspect="1" noChangeArrowheads="1"/>
          </p:cNvPicPr>
          <p:nvPr/>
        </p:nvPicPr>
        <p:blipFill>
          <a:blip r:embed="rId36" cstate="print"/>
          <a:srcRect/>
          <a:stretch>
            <a:fillRect/>
          </a:stretch>
        </p:blipFill>
        <p:spPr bwMode="auto">
          <a:xfrm>
            <a:off x="1311397" y="1709240"/>
            <a:ext cx="916958" cy="133723"/>
          </a:xfrm>
          <a:prstGeom prst="rect">
            <a:avLst/>
          </a:prstGeom>
          <a:noFill/>
        </p:spPr>
      </p:pic>
      <p:pic>
        <p:nvPicPr>
          <p:cNvPr id="59" name="Picture 8" descr="https://encrypted-tbn1.google.com/images?q=tbn:ANd9GcQF2FaN4fwy2V34Z2CQh3rSpRWTGEu4gqUp2x1-7ygoddiV39XPbw"/>
          <p:cNvPicPr>
            <a:picLocks noChangeAspect="1" noChangeArrowheads="1"/>
          </p:cNvPicPr>
          <p:nvPr/>
        </p:nvPicPr>
        <p:blipFill>
          <a:blip r:embed="rId37" cstate="print"/>
          <a:srcRect/>
          <a:stretch>
            <a:fillRect/>
          </a:stretch>
        </p:blipFill>
        <p:spPr bwMode="auto">
          <a:xfrm>
            <a:off x="1458705" y="4458596"/>
            <a:ext cx="651207" cy="161136"/>
          </a:xfrm>
          <a:prstGeom prst="rect">
            <a:avLst/>
          </a:prstGeom>
          <a:noFill/>
        </p:spPr>
      </p:pic>
      <p:pic>
        <p:nvPicPr>
          <p:cNvPr id="60" name="Picture 10" descr="https://encrypted-tbn0.google.com/images?q=tbn:ANd9GcQJ86dbU0x2rrf0DHXanvf1eXMrNwxO6iyYJJf9exutErdDJEd47g"/>
          <p:cNvPicPr>
            <a:picLocks noChangeAspect="1" noChangeArrowheads="1"/>
          </p:cNvPicPr>
          <p:nvPr/>
        </p:nvPicPr>
        <p:blipFill>
          <a:blip r:embed="rId38" cstate="print"/>
          <a:srcRect/>
          <a:stretch>
            <a:fillRect/>
          </a:stretch>
        </p:blipFill>
        <p:spPr bwMode="auto">
          <a:xfrm>
            <a:off x="364605" y="4777520"/>
            <a:ext cx="699091" cy="206968"/>
          </a:xfrm>
          <a:prstGeom prst="rect">
            <a:avLst/>
          </a:prstGeom>
          <a:noFill/>
        </p:spPr>
      </p:pic>
      <p:pic>
        <p:nvPicPr>
          <p:cNvPr id="62" name="Picture 14" descr="http://4.bp.blogspot.com/_qDjeu7FbjPo/TUy_3d5mvZI/AAAAAAAAAFU/kMlqt1vNMII/s1600/SaveMart+Logo.jpg"/>
          <p:cNvPicPr>
            <a:picLocks noChangeAspect="1" noChangeArrowheads="1"/>
          </p:cNvPicPr>
          <p:nvPr/>
        </p:nvPicPr>
        <p:blipFill>
          <a:blip r:embed="rId39" cstate="print"/>
          <a:srcRect/>
          <a:stretch>
            <a:fillRect/>
          </a:stretch>
        </p:blipFill>
        <p:spPr bwMode="auto">
          <a:xfrm>
            <a:off x="3402517" y="4074991"/>
            <a:ext cx="1031877" cy="193217"/>
          </a:xfrm>
          <a:prstGeom prst="rect">
            <a:avLst/>
          </a:prstGeom>
          <a:noFill/>
        </p:spPr>
      </p:pic>
      <p:pic>
        <p:nvPicPr>
          <p:cNvPr id="63" name="Picture 16" descr="http://www.iamthatlady.com/wp-content/uploads/2011/08/Schnucks-Logo.gif"/>
          <p:cNvPicPr>
            <a:picLocks noChangeAspect="1" noChangeArrowheads="1"/>
          </p:cNvPicPr>
          <p:nvPr/>
        </p:nvPicPr>
        <p:blipFill>
          <a:blip r:embed="rId40" cstate="print"/>
          <a:srcRect/>
          <a:stretch>
            <a:fillRect/>
          </a:stretch>
        </p:blipFill>
        <p:spPr bwMode="auto">
          <a:xfrm>
            <a:off x="3465060" y="2319092"/>
            <a:ext cx="953385" cy="167588"/>
          </a:xfrm>
          <a:prstGeom prst="rect">
            <a:avLst/>
          </a:prstGeom>
          <a:noFill/>
        </p:spPr>
      </p:pic>
      <p:pic>
        <p:nvPicPr>
          <p:cNvPr id="64" name="Picture 18" descr="https://encrypted-tbn3.google.com/images?q=tbn:ANd9GcTd_v5YY5HkG6Mz8TR4-c0qizkRo6NQbUm_rUGVisFkQ8V62ZSaXQ"/>
          <p:cNvPicPr>
            <a:picLocks noChangeAspect="1" noChangeArrowheads="1"/>
          </p:cNvPicPr>
          <p:nvPr/>
        </p:nvPicPr>
        <p:blipFill>
          <a:blip r:embed="rId41" cstate="print"/>
          <a:srcRect/>
          <a:stretch>
            <a:fillRect/>
          </a:stretch>
        </p:blipFill>
        <p:spPr bwMode="auto">
          <a:xfrm>
            <a:off x="2422412" y="1887775"/>
            <a:ext cx="915092" cy="215473"/>
          </a:xfrm>
          <a:prstGeom prst="rect">
            <a:avLst/>
          </a:prstGeom>
          <a:noFill/>
        </p:spPr>
      </p:pic>
      <p:pic>
        <p:nvPicPr>
          <p:cNvPr id="65" name="Picture 22" descr="http://www.terrilltrans.com/images/superstore_industries_logo.png"/>
          <p:cNvPicPr>
            <a:picLocks noChangeAspect="1" noChangeArrowheads="1"/>
          </p:cNvPicPr>
          <p:nvPr/>
        </p:nvPicPr>
        <p:blipFill>
          <a:blip r:embed="rId42" cstate="print"/>
          <a:srcRect l="11954" r="11385"/>
          <a:stretch>
            <a:fillRect/>
          </a:stretch>
        </p:blipFill>
        <p:spPr bwMode="auto">
          <a:xfrm>
            <a:off x="3579852" y="3654632"/>
            <a:ext cx="746974" cy="403754"/>
          </a:xfrm>
          <a:prstGeom prst="rect">
            <a:avLst/>
          </a:prstGeom>
          <a:noFill/>
        </p:spPr>
      </p:pic>
      <p:pic>
        <p:nvPicPr>
          <p:cNvPr id="66" name="Picture 24" descr="https://encrypted-tbn2.google.com/images?q=tbn:ANd9GcS9VwoyuGhqzYKqdBvx0sGMvqLVcuHjtctMyTvSrSgvbpqcmRRms9JCYnO3"/>
          <p:cNvPicPr>
            <a:picLocks noChangeAspect="1" noChangeArrowheads="1"/>
          </p:cNvPicPr>
          <p:nvPr/>
        </p:nvPicPr>
        <p:blipFill>
          <a:blip r:embed="rId43" cstate="print"/>
          <a:srcRect/>
          <a:stretch>
            <a:fillRect/>
          </a:stretch>
        </p:blipFill>
        <p:spPr bwMode="auto">
          <a:xfrm>
            <a:off x="3585750" y="3446840"/>
            <a:ext cx="708667" cy="199881"/>
          </a:xfrm>
          <a:prstGeom prst="rect">
            <a:avLst/>
          </a:prstGeom>
          <a:noFill/>
        </p:spPr>
      </p:pic>
      <p:pic>
        <p:nvPicPr>
          <p:cNvPr id="67" name="Picture 26" descr="https://encrypted-tbn3.google.com/images?q=tbn:ANd9GcSoJB7yeYcEZuRF0e6MXCnRntX2sa7TH6HcDdUG9kFC2-1HdsCQ"/>
          <p:cNvPicPr>
            <a:picLocks noChangeAspect="1" noChangeArrowheads="1"/>
          </p:cNvPicPr>
          <p:nvPr/>
        </p:nvPicPr>
        <p:blipFill>
          <a:blip r:embed="rId44" cstate="print">
            <a:clrChange>
              <a:clrFrom>
                <a:srgbClr val="FDFEF6"/>
              </a:clrFrom>
              <a:clrTo>
                <a:srgbClr val="FDFEF6">
                  <a:alpha val="0"/>
                </a:srgbClr>
              </a:clrTo>
            </a:clrChange>
          </a:blip>
          <a:srcRect/>
          <a:stretch>
            <a:fillRect/>
          </a:stretch>
        </p:blipFill>
        <p:spPr bwMode="auto">
          <a:xfrm>
            <a:off x="2666953" y="1454826"/>
            <a:ext cx="558722" cy="388750"/>
          </a:xfrm>
          <a:prstGeom prst="rect">
            <a:avLst/>
          </a:prstGeom>
          <a:noFill/>
        </p:spPr>
      </p:pic>
      <p:pic>
        <p:nvPicPr>
          <p:cNvPr id="68" name="Picture 28" descr="https://encrypted-tbn1.google.com/images?q=tbn:ANd9GcQF2FaN4fwy2V34Z2CQh3rSpRWTGEu4gqUp2x1-7ygoddiV39XPbw"/>
          <p:cNvPicPr>
            <a:picLocks noChangeAspect="1" noChangeArrowheads="1"/>
          </p:cNvPicPr>
          <p:nvPr/>
        </p:nvPicPr>
        <p:blipFill>
          <a:blip r:embed="rId45" cstate="print"/>
          <a:srcRect/>
          <a:stretch>
            <a:fillRect/>
          </a:stretch>
        </p:blipFill>
        <p:spPr bwMode="auto">
          <a:xfrm>
            <a:off x="379844" y="3333348"/>
            <a:ext cx="718244" cy="177724"/>
          </a:xfrm>
          <a:prstGeom prst="rect">
            <a:avLst/>
          </a:prstGeom>
          <a:noFill/>
        </p:spPr>
      </p:pic>
      <p:pic>
        <p:nvPicPr>
          <p:cNvPr id="69" name="Picture 30" descr="https://encrypted-tbn3.google.com/images?q=tbn:ANd9GcRgvFeuoO1CA9Y1gsJ_riKZ53QzbNiuRApS040MWXCsMUCDIqoCXg"/>
          <p:cNvPicPr>
            <a:picLocks noChangeAspect="1" noChangeArrowheads="1"/>
          </p:cNvPicPr>
          <p:nvPr/>
        </p:nvPicPr>
        <p:blipFill>
          <a:blip r:embed="rId46" cstate="print"/>
          <a:srcRect/>
          <a:stretch>
            <a:fillRect/>
          </a:stretch>
        </p:blipFill>
        <p:spPr bwMode="auto">
          <a:xfrm>
            <a:off x="3703944" y="1743471"/>
            <a:ext cx="438556" cy="200210"/>
          </a:xfrm>
          <a:prstGeom prst="rect">
            <a:avLst/>
          </a:prstGeom>
          <a:noFill/>
        </p:spPr>
      </p:pic>
      <p:sp>
        <p:nvSpPr>
          <p:cNvPr id="73" name="TextBox 72"/>
          <p:cNvSpPr txBox="1"/>
          <p:nvPr/>
        </p:nvSpPr>
        <p:spPr>
          <a:xfrm>
            <a:off x="1671393" y="747889"/>
            <a:ext cx="1282699" cy="369332"/>
          </a:xfrm>
          <a:prstGeom prst="rect">
            <a:avLst/>
          </a:prstGeom>
          <a:noFill/>
          <a:scene3d>
            <a:camera prst="orthographicFront"/>
            <a:lightRig rig="threePt" dir="t"/>
          </a:scene3d>
          <a:sp3d>
            <a:bevelT prst="angle"/>
          </a:sp3d>
        </p:spPr>
        <p:style>
          <a:lnRef idx="0">
            <a:scrgbClr r="0" g="0" b="0"/>
          </a:lnRef>
          <a:fillRef idx="1003">
            <a:schemeClr val="dk2"/>
          </a:fillRef>
          <a:effectRef idx="0">
            <a:scrgbClr r="0" g="0" b="0"/>
          </a:effectRef>
          <a:fontRef idx="major"/>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2"/>
                </a:solidFill>
                <a:effectLst/>
                <a:uLnTx/>
                <a:uFillTx/>
                <a:latin typeface="Calibri" pitchFamily="34" charset="0"/>
                <a:cs typeface="Calibri" pitchFamily="34" charset="0"/>
              </a:rPr>
              <a:t>Grocery</a:t>
            </a:r>
            <a:endParaRPr kumimoji="0" lang="en-US" sz="1800" b="1" i="0" u="none" strike="noStrike" kern="0" cap="none" spc="0" normalizeH="0" baseline="0" noProof="0" dirty="0">
              <a:ln>
                <a:noFill/>
              </a:ln>
              <a:solidFill>
                <a:schemeClr val="bg2"/>
              </a:solidFill>
              <a:effectLst/>
              <a:uLnTx/>
              <a:uFillTx/>
              <a:latin typeface="Calibri" pitchFamily="34" charset="0"/>
              <a:cs typeface="Calibri" pitchFamily="34" charset="0"/>
            </a:endParaRPr>
          </a:p>
        </p:txBody>
      </p:sp>
      <p:pic>
        <p:nvPicPr>
          <p:cNvPr id="9" name="Picture 17"/>
          <p:cNvPicPr>
            <a:picLocks noChangeAspect="1" noChangeArrowheads="1"/>
          </p:cNvPicPr>
          <p:nvPr/>
        </p:nvPicPr>
        <p:blipFill>
          <a:blip r:embed="rId47" cstate="print"/>
          <a:srcRect/>
          <a:stretch>
            <a:fillRect/>
          </a:stretch>
        </p:blipFill>
        <p:spPr bwMode="auto">
          <a:xfrm>
            <a:off x="5987787" y="2774657"/>
            <a:ext cx="811476" cy="270492"/>
          </a:xfrm>
          <a:prstGeom prst="rect">
            <a:avLst/>
          </a:prstGeom>
          <a:noFill/>
          <a:ln w="9525">
            <a:noFill/>
            <a:miter lim="800000"/>
            <a:headEnd/>
            <a:tailEnd/>
          </a:ln>
        </p:spPr>
      </p:pic>
      <p:pic>
        <p:nvPicPr>
          <p:cNvPr id="10" name="Picture 18"/>
          <p:cNvPicPr>
            <a:picLocks noChangeAspect="1" noChangeArrowheads="1"/>
          </p:cNvPicPr>
          <p:nvPr/>
        </p:nvPicPr>
        <p:blipFill>
          <a:blip r:embed="rId48" cstate="print"/>
          <a:srcRect/>
          <a:stretch>
            <a:fillRect/>
          </a:stretch>
        </p:blipFill>
        <p:spPr bwMode="auto">
          <a:xfrm>
            <a:off x="6150974" y="3171809"/>
            <a:ext cx="560976" cy="218781"/>
          </a:xfrm>
          <a:prstGeom prst="rect">
            <a:avLst/>
          </a:prstGeom>
          <a:noFill/>
          <a:ln w="9525">
            <a:noFill/>
            <a:miter lim="800000"/>
            <a:headEnd/>
            <a:tailEnd/>
          </a:ln>
        </p:spPr>
      </p:pic>
      <p:pic>
        <p:nvPicPr>
          <p:cNvPr id="11" name="Picture 19"/>
          <p:cNvPicPr>
            <a:picLocks noChangeAspect="1" noChangeArrowheads="1"/>
          </p:cNvPicPr>
          <p:nvPr/>
        </p:nvPicPr>
        <p:blipFill>
          <a:blip r:embed="rId49" cstate="print"/>
          <a:srcRect/>
          <a:stretch>
            <a:fillRect/>
          </a:stretch>
        </p:blipFill>
        <p:spPr bwMode="auto">
          <a:xfrm>
            <a:off x="6000570" y="1850732"/>
            <a:ext cx="791853" cy="220207"/>
          </a:xfrm>
          <a:prstGeom prst="rect">
            <a:avLst/>
          </a:prstGeom>
          <a:noFill/>
          <a:ln w="9525">
            <a:noFill/>
            <a:miter lim="800000"/>
            <a:headEnd/>
            <a:tailEnd/>
          </a:ln>
        </p:spPr>
      </p:pic>
      <p:pic>
        <p:nvPicPr>
          <p:cNvPr id="12" name="Picture 20"/>
          <p:cNvPicPr>
            <a:picLocks noChangeAspect="1" noChangeArrowheads="1"/>
          </p:cNvPicPr>
          <p:nvPr/>
        </p:nvPicPr>
        <p:blipFill>
          <a:blip r:embed="rId50" cstate="print"/>
          <a:srcRect/>
          <a:stretch>
            <a:fillRect/>
          </a:stretch>
        </p:blipFill>
        <p:spPr bwMode="auto">
          <a:xfrm>
            <a:off x="5081852" y="3205793"/>
            <a:ext cx="660974" cy="171988"/>
          </a:xfrm>
          <a:prstGeom prst="rect">
            <a:avLst/>
          </a:prstGeom>
          <a:noFill/>
          <a:ln w="9525">
            <a:noFill/>
            <a:miter lim="800000"/>
            <a:headEnd/>
            <a:tailEnd/>
          </a:ln>
        </p:spPr>
      </p:pic>
      <p:pic>
        <p:nvPicPr>
          <p:cNvPr id="13" name="Picture 23"/>
          <p:cNvPicPr>
            <a:picLocks noChangeAspect="1" noChangeArrowheads="1"/>
          </p:cNvPicPr>
          <p:nvPr/>
        </p:nvPicPr>
        <p:blipFill>
          <a:blip r:embed="rId51" cstate="print"/>
          <a:srcRect t="-18650" b="-6042"/>
          <a:stretch>
            <a:fillRect/>
          </a:stretch>
        </p:blipFill>
        <p:spPr bwMode="auto">
          <a:xfrm>
            <a:off x="5008370" y="1641930"/>
            <a:ext cx="773773" cy="231100"/>
          </a:xfrm>
          <a:prstGeom prst="rect">
            <a:avLst/>
          </a:prstGeom>
          <a:noFill/>
          <a:ln w="9525">
            <a:noFill/>
            <a:miter lim="800000"/>
            <a:headEnd/>
            <a:tailEnd/>
          </a:ln>
        </p:spPr>
      </p:pic>
      <p:pic>
        <p:nvPicPr>
          <p:cNvPr id="14" name="Picture 24"/>
          <p:cNvPicPr>
            <a:picLocks noChangeAspect="1" noChangeArrowheads="1"/>
          </p:cNvPicPr>
          <p:nvPr/>
        </p:nvPicPr>
        <p:blipFill>
          <a:blip r:embed="rId52" cstate="print"/>
          <a:srcRect/>
          <a:stretch>
            <a:fillRect/>
          </a:stretch>
        </p:blipFill>
        <p:spPr bwMode="auto">
          <a:xfrm>
            <a:off x="5940027" y="2264050"/>
            <a:ext cx="884789" cy="92165"/>
          </a:xfrm>
          <a:prstGeom prst="rect">
            <a:avLst/>
          </a:prstGeom>
          <a:noFill/>
          <a:ln w="9525">
            <a:noFill/>
            <a:miter lim="800000"/>
            <a:headEnd/>
            <a:tailEnd/>
          </a:ln>
        </p:spPr>
      </p:pic>
      <p:pic>
        <p:nvPicPr>
          <p:cNvPr id="15" name="Picture 26"/>
          <p:cNvPicPr>
            <a:picLocks noChangeAspect="1" noChangeArrowheads="1"/>
          </p:cNvPicPr>
          <p:nvPr/>
        </p:nvPicPr>
        <p:blipFill>
          <a:blip r:embed="rId53" cstate="print"/>
          <a:srcRect/>
          <a:stretch>
            <a:fillRect/>
          </a:stretch>
        </p:blipFill>
        <p:spPr bwMode="auto">
          <a:xfrm>
            <a:off x="4967696" y="2001791"/>
            <a:ext cx="1089496" cy="249437"/>
          </a:xfrm>
          <a:prstGeom prst="rect">
            <a:avLst/>
          </a:prstGeom>
          <a:noFill/>
          <a:ln w="9525">
            <a:noFill/>
            <a:miter lim="800000"/>
            <a:headEnd/>
            <a:tailEnd/>
          </a:ln>
        </p:spPr>
      </p:pic>
      <p:pic>
        <p:nvPicPr>
          <p:cNvPr id="16" name="Picture 28"/>
          <p:cNvPicPr>
            <a:picLocks noChangeAspect="1" noChangeArrowheads="1"/>
          </p:cNvPicPr>
          <p:nvPr/>
        </p:nvPicPr>
        <p:blipFill>
          <a:blip r:embed="rId54" cstate="print"/>
          <a:srcRect/>
          <a:stretch>
            <a:fillRect/>
          </a:stretch>
        </p:blipFill>
        <p:spPr bwMode="auto">
          <a:xfrm>
            <a:off x="5169506" y="2873273"/>
            <a:ext cx="526425" cy="192347"/>
          </a:xfrm>
          <a:prstGeom prst="rect">
            <a:avLst/>
          </a:prstGeom>
          <a:noFill/>
          <a:ln w="9525">
            <a:noFill/>
            <a:miter lim="800000"/>
            <a:headEnd/>
            <a:tailEnd/>
          </a:ln>
        </p:spPr>
      </p:pic>
      <p:pic>
        <p:nvPicPr>
          <p:cNvPr id="17" name="Picture 29"/>
          <p:cNvPicPr>
            <a:picLocks noChangeAspect="1" noChangeArrowheads="1"/>
          </p:cNvPicPr>
          <p:nvPr/>
        </p:nvPicPr>
        <p:blipFill>
          <a:blip r:embed="rId55" cstate="print"/>
          <a:srcRect/>
          <a:stretch>
            <a:fillRect/>
          </a:stretch>
        </p:blipFill>
        <p:spPr bwMode="auto">
          <a:xfrm>
            <a:off x="5097481" y="2277744"/>
            <a:ext cx="636983" cy="147450"/>
          </a:xfrm>
          <a:prstGeom prst="rect">
            <a:avLst/>
          </a:prstGeom>
          <a:noFill/>
          <a:ln w="9525">
            <a:noFill/>
            <a:miter lim="800000"/>
            <a:headEnd/>
            <a:tailEnd/>
          </a:ln>
        </p:spPr>
      </p:pic>
      <p:pic>
        <p:nvPicPr>
          <p:cNvPr id="18" name="Picture 30"/>
          <p:cNvPicPr>
            <a:picLocks noChangeAspect="1" noChangeArrowheads="1"/>
          </p:cNvPicPr>
          <p:nvPr/>
        </p:nvPicPr>
        <p:blipFill>
          <a:blip r:embed="rId56" cstate="print"/>
          <a:srcRect/>
          <a:stretch>
            <a:fillRect/>
          </a:stretch>
        </p:blipFill>
        <p:spPr bwMode="auto">
          <a:xfrm>
            <a:off x="6004363" y="1575389"/>
            <a:ext cx="678731" cy="192613"/>
          </a:xfrm>
          <a:prstGeom prst="rect">
            <a:avLst/>
          </a:prstGeom>
          <a:noFill/>
          <a:ln w="9525">
            <a:noFill/>
            <a:miter lim="800000"/>
            <a:headEnd/>
            <a:tailEnd/>
          </a:ln>
        </p:spPr>
      </p:pic>
      <p:pic>
        <p:nvPicPr>
          <p:cNvPr id="19" name="Picture 31"/>
          <p:cNvPicPr>
            <a:picLocks noChangeAspect="1" noChangeArrowheads="1"/>
          </p:cNvPicPr>
          <p:nvPr/>
        </p:nvPicPr>
        <p:blipFill>
          <a:blip r:embed="rId57" cstate="print"/>
          <a:srcRect t="-25175"/>
          <a:stretch>
            <a:fillRect/>
          </a:stretch>
        </p:blipFill>
        <p:spPr bwMode="auto">
          <a:xfrm>
            <a:off x="4956640" y="2437814"/>
            <a:ext cx="853181" cy="228806"/>
          </a:xfrm>
          <a:prstGeom prst="rect">
            <a:avLst/>
          </a:prstGeom>
          <a:noFill/>
          <a:ln w="9525">
            <a:noFill/>
            <a:miter lim="800000"/>
            <a:headEnd/>
            <a:tailEnd/>
          </a:ln>
        </p:spPr>
      </p:pic>
      <p:pic>
        <p:nvPicPr>
          <p:cNvPr id="21" name="Picture 4" descr="http://www.inflexwetrust.com/wp-content/uploads/2011/08/IFWT-cvs-iPhone4-accessories.jpg"/>
          <p:cNvPicPr>
            <a:picLocks noChangeAspect="1" noChangeArrowheads="1"/>
          </p:cNvPicPr>
          <p:nvPr/>
        </p:nvPicPr>
        <p:blipFill>
          <a:blip r:embed="rId58" cstate="print"/>
          <a:srcRect/>
          <a:stretch>
            <a:fillRect/>
          </a:stretch>
        </p:blipFill>
        <p:spPr bwMode="auto">
          <a:xfrm>
            <a:off x="6009487" y="1171057"/>
            <a:ext cx="625901" cy="352070"/>
          </a:xfrm>
          <a:prstGeom prst="rect">
            <a:avLst/>
          </a:prstGeom>
          <a:noFill/>
        </p:spPr>
      </p:pic>
      <p:pic>
        <p:nvPicPr>
          <p:cNvPr id="22" name="Picture 6" descr="http://ts2.mm.bing.net/th?id=I4653782423699657&amp;pid=1.5"/>
          <p:cNvPicPr>
            <a:picLocks noChangeAspect="1" noChangeArrowheads="1"/>
          </p:cNvPicPr>
          <p:nvPr/>
        </p:nvPicPr>
        <p:blipFill>
          <a:blip r:embed="rId59" cstate="print"/>
          <a:srcRect/>
          <a:stretch>
            <a:fillRect/>
          </a:stretch>
        </p:blipFill>
        <p:spPr bwMode="auto">
          <a:xfrm>
            <a:off x="5220050" y="1239401"/>
            <a:ext cx="448837" cy="268532"/>
          </a:xfrm>
          <a:prstGeom prst="rect">
            <a:avLst/>
          </a:prstGeom>
          <a:noFill/>
        </p:spPr>
      </p:pic>
      <p:pic>
        <p:nvPicPr>
          <p:cNvPr id="55" name="Picture 27"/>
          <p:cNvPicPr>
            <a:picLocks noChangeAspect="1" noChangeArrowheads="1"/>
          </p:cNvPicPr>
          <p:nvPr/>
        </p:nvPicPr>
        <p:blipFill>
          <a:blip r:embed="rId60" cstate="print"/>
          <a:srcRect/>
          <a:stretch>
            <a:fillRect/>
          </a:stretch>
        </p:blipFill>
        <p:spPr bwMode="auto">
          <a:xfrm>
            <a:off x="6077861" y="2464847"/>
            <a:ext cx="673209" cy="207141"/>
          </a:xfrm>
          <a:prstGeom prst="rect">
            <a:avLst/>
          </a:prstGeom>
          <a:noFill/>
          <a:ln w="9525">
            <a:noFill/>
            <a:miter lim="800000"/>
            <a:headEnd/>
            <a:tailEnd/>
          </a:ln>
        </p:spPr>
      </p:pic>
      <p:sp>
        <p:nvSpPr>
          <p:cNvPr id="75" name="TextBox 74"/>
          <p:cNvSpPr txBox="1"/>
          <p:nvPr/>
        </p:nvSpPr>
        <p:spPr>
          <a:xfrm>
            <a:off x="5238428" y="755919"/>
            <a:ext cx="1282699" cy="369332"/>
          </a:xfrm>
          <a:prstGeom prst="rect">
            <a:avLst/>
          </a:prstGeom>
          <a:noFill/>
          <a:scene3d>
            <a:camera prst="orthographicFront"/>
            <a:lightRig rig="threePt" dir="t"/>
          </a:scene3d>
          <a:sp3d>
            <a:bevelT prst="angle"/>
          </a:sp3d>
        </p:spPr>
        <p:style>
          <a:lnRef idx="0">
            <a:scrgbClr r="0" g="0" b="0"/>
          </a:lnRef>
          <a:fillRef idx="1003">
            <a:schemeClr val="dk2"/>
          </a:fillRef>
          <a:effectRef idx="0">
            <a:scrgbClr r="0" g="0" b="0"/>
          </a:effectRef>
          <a:fontRef idx="major"/>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tab pos="685800" algn="l"/>
              </a:tabLst>
              <a:defRPr/>
            </a:pPr>
            <a:r>
              <a:rPr kumimoji="0" lang="en-US" sz="1800" b="1" i="0" u="none" strike="noStrike" kern="0" cap="none" spc="0" normalizeH="0" baseline="0" noProof="0" dirty="0" smtClean="0">
                <a:ln>
                  <a:noFill/>
                </a:ln>
                <a:solidFill>
                  <a:schemeClr val="bg2"/>
                </a:solidFill>
                <a:effectLst/>
                <a:uLnTx/>
                <a:uFillTx/>
                <a:latin typeface="Calibri" pitchFamily="34" charset="0"/>
                <a:cs typeface="Calibri" pitchFamily="34" charset="0"/>
              </a:rPr>
              <a:t>Drug</a:t>
            </a:r>
            <a:endParaRPr kumimoji="0" lang="en-US" sz="1800" b="1" i="0" u="none" strike="noStrike" kern="0" cap="none" spc="0" normalizeH="0" baseline="0" noProof="0" dirty="0">
              <a:ln>
                <a:noFill/>
              </a:ln>
              <a:solidFill>
                <a:schemeClr val="bg2"/>
              </a:solidFill>
              <a:effectLst/>
              <a:uLnTx/>
              <a:uFillTx/>
              <a:latin typeface="Calibri" pitchFamily="34" charset="0"/>
              <a:cs typeface="Calibri" pitchFamily="34" charset="0"/>
            </a:endParaRPr>
          </a:p>
        </p:txBody>
      </p:sp>
      <p:pic>
        <p:nvPicPr>
          <p:cNvPr id="8" name="Picture 16"/>
          <p:cNvPicPr>
            <a:picLocks noChangeAspect="1" noChangeArrowheads="1"/>
          </p:cNvPicPr>
          <p:nvPr/>
        </p:nvPicPr>
        <p:blipFill>
          <a:blip r:embed="rId61" cstate="print"/>
          <a:srcRect/>
          <a:stretch>
            <a:fillRect/>
          </a:stretch>
        </p:blipFill>
        <p:spPr bwMode="auto">
          <a:xfrm>
            <a:off x="7373720" y="3959912"/>
            <a:ext cx="1489708" cy="330194"/>
          </a:xfrm>
          <a:prstGeom prst="rect">
            <a:avLst/>
          </a:prstGeom>
          <a:noFill/>
          <a:ln w="9525">
            <a:noFill/>
            <a:miter lim="800000"/>
            <a:headEnd/>
            <a:tailEnd/>
          </a:ln>
        </p:spPr>
      </p:pic>
      <p:sp>
        <p:nvSpPr>
          <p:cNvPr id="79" name="TextBox 78"/>
          <p:cNvSpPr txBox="1"/>
          <p:nvPr/>
        </p:nvSpPr>
        <p:spPr>
          <a:xfrm>
            <a:off x="7541378" y="3594726"/>
            <a:ext cx="1054100" cy="369332"/>
          </a:xfrm>
          <a:prstGeom prst="rect">
            <a:avLst/>
          </a:prstGeom>
          <a:noFill/>
          <a:scene3d>
            <a:camera prst="orthographicFront"/>
            <a:lightRig rig="threePt" dir="t"/>
          </a:scene3d>
          <a:sp3d>
            <a:bevelT prst="angle"/>
          </a:sp3d>
        </p:spPr>
        <p:style>
          <a:lnRef idx="0">
            <a:scrgbClr r="0" g="0" b="0"/>
          </a:lnRef>
          <a:fillRef idx="1003">
            <a:schemeClr val="dk2"/>
          </a:fillRef>
          <a:effectRef idx="0">
            <a:scrgbClr r="0" g="0" b="0"/>
          </a:effectRef>
          <a:fontRef idx="major"/>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tab pos="685800" algn="l"/>
              </a:tabLst>
              <a:defRPr/>
            </a:pPr>
            <a:r>
              <a:rPr kumimoji="0" lang="en-US" sz="1800" b="1" i="0" u="none" strike="noStrike" kern="0" cap="none" spc="0" normalizeH="0" baseline="0" noProof="0" dirty="0" smtClean="0">
                <a:ln>
                  <a:noFill/>
                </a:ln>
                <a:solidFill>
                  <a:schemeClr val="bg2"/>
                </a:solidFill>
                <a:effectLst/>
                <a:uLnTx/>
                <a:uFillTx/>
                <a:latin typeface="Calibri" pitchFamily="34" charset="0"/>
                <a:cs typeface="Calibri" pitchFamily="34" charset="0"/>
              </a:rPr>
              <a:t>Auto</a:t>
            </a:r>
          </a:p>
        </p:txBody>
      </p:sp>
      <p:sp>
        <p:nvSpPr>
          <p:cNvPr id="77" name="TextBox 76"/>
          <p:cNvSpPr txBox="1"/>
          <p:nvPr/>
        </p:nvSpPr>
        <p:spPr>
          <a:xfrm>
            <a:off x="4891321" y="3579204"/>
            <a:ext cx="1981200" cy="369332"/>
          </a:xfrm>
          <a:prstGeom prst="rect">
            <a:avLst/>
          </a:prstGeom>
          <a:noFill/>
          <a:scene3d>
            <a:camera prst="orthographicFront"/>
            <a:lightRig rig="threePt" dir="t"/>
          </a:scene3d>
          <a:sp3d>
            <a:bevelT prst="angle"/>
          </a:sp3d>
        </p:spPr>
        <p:style>
          <a:lnRef idx="0">
            <a:scrgbClr r="0" g="0" b="0"/>
          </a:lnRef>
          <a:fillRef idx="1003">
            <a:schemeClr val="dk2"/>
          </a:fillRef>
          <a:effectRef idx="0">
            <a:scrgbClr r="0" g="0" b="0"/>
          </a:effectRef>
          <a:fontRef idx="major"/>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tab pos="685800" algn="l"/>
              </a:tabLst>
              <a:defRPr/>
            </a:pPr>
            <a:r>
              <a:rPr kumimoji="0" lang="en-US" sz="1800" b="1" i="0" u="none" strike="noStrike" kern="0" cap="none" spc="0" normalizeH="0" baseline="0" noProof="0" dirty="0" smtClean="0">
                <a:ln>
                  <a:noFill/>
                </a:ln>
                <a:solidFill>
                  <a:schemeClr val="bg2"/>
                </a:solidFill>
                <a:effectLst/>
                <a:uLnTx/>
                <a:uFillTx/>
                <a:latin typeface="Calibri" pitchFamily="34" charset="0"/>
                <a:cs typeface="Calibri" pitchFamily="34" charset="0"/>
              </a:rPr>
              <a:t>Convenience</a:t>
            </a:r>
          </a:p>
        </p:txBody>
      </p:sp>
      <p:pic>
        <p:nvPicPr>
          <p:cNvPr id="80" name="Picture 36" descr="https://encrypted-tbn3.google.com/images?q=tbn:ANd9GcRcbsDL8rE5R1mvt8tOdAdRgS7RgBeigG_6lKQHhW46mDXtUcBJxA"/>
          <p:cNvPicPr>
            <a:picLocks noChangeAspect="1" noChangeArrowheads="1"/>
          </p:cNvPicPr>
          <p:nvPr/>
        </p:nvPicPr>
        <p:blipFill>
          <a:blip r:embed="rId62" cstate="print"/>
          <a:srcRect/>
          <a:stretch>
            <a:fillRect/>
          </a:stretch>
        </p:blipFill>
        <p:spPr bwMode="auto">
          <a:xfrm>
            <a:off x="5586870" y="4005301"/>
            <a:ext cx="706313" cy="405749"/>
          </a:xfrm>
          <a:prstGeom prst="rect">
            <a:avLst/>
          </a:prstGeom>
          <a:noFill/>
        </p:spPr>
      </p:pic>
      <p:pic>
        <p:nvPicPr>
          <p:cNvPr id="61" name="Picture 12" descr="http://www.moneysavingmadness.com/wp-content/uploads/2012/07/Dollar-General-2.jpg"/>
          <p:cNvPicPr>
            <a:picLocks noChangeAspect="1" noChangeArrowheads="1"/>
          </p:cNvPicPr>
          <p:nvPr/>
        </p:nvPicPr>
        <p:blipFill>
          <a:blip r:embed="rId63" cstate="print"/>
          <a:srcRect/>
          <a:stretch>
            <a:fillRect/>
          </a:stretch>
        </p:blipFill>
        <p:spPr bwMode="auto">
          <a:xfrm>
            <a:off x="7309704" y="3170125"/>
            <a:ext cx="1424157" cy="189251"/>
          </a:xfrm>
          <a:prstGeom prst="rect">
            <a:avLst/>
          </a:prstGeom>
          <a:noFill/>
        </p:spPr>
      </p:pic>
      <p:sp>
        <p:nvSpPr>
          <p:cNvPr id="82" name="TextBox 81"/>
          <p:cNvSpPr txBox="1"/>
          <p:nvPr/>
        </p:nvSpPr>
        <p:spPr>
          <a:xfrm>
            <a:off x="7500104" y="2730198"/>
            <a:ext cx="1095375" cy="369332"/>
          </a:xfrm>
          <a:prstGeom prst="rect">
            <a:avLst/>
          </a:prstGeom>
          <a:noFill/>
          <a:scene3d>
            <a:camera prst="orthographicFront"/>
            <a:lightRig rig="threePt" dir="t"/>
          </a:scene3d>
          <a:sp3d>
            <a:bevelT prst="angle"/>
          </a:sp3d>
        </p:spPr>
        <p:style>
          <a:lnRef idx="0">
            <a:scrgbClr r="0" g="0" b="0"/>
          </a:lnRef>
          <a:fillRef idx="1003">
            <a:schemeClr val="dk2"/>
          </a:fillRef>
          <a:effectRef idx="0">
            <a:scrgbClr r="0" g="0" b="0"/>
          </a:effectRef>
          <a:fontRef idx="major"/>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tab pos="685800" algn="l"/>
              </a:tabLst>
              <a:defRPr/>
            </a:pPr>
            <a:r>
              <a:rPr kumimoji="0" lang="en-US" sz="1800" b="1" i="0" u="none" strike="noStrike" kern="0" cap="none" spc="0" normalizeH="0" baseline="0" noProof="0" dirty="0" smtClean="0">
                <a:ln>
                  <a:noFill/>
                </a:ln>
                <a:solidFill>
                  <a:schemeClr val="bg2"/>
                </a:solidFill>
                <a:effectLst/>
                <a:uLnTx/>
                <a:uFillTx/>
                <a:latin typeface="Calibri" pitchFamily="34" charset="0"/>
                <a:cs typeface="Calibri" pitchFamily="34" charset="0"/>
              </a:rPr>
              <a:t>Value</a:t>
            </a:r>
          </a:p>
        </p:txBody>
      </p:sp>
      <p:sp>
        <p:nvSpPr>
          <p:cNvPr id="53" name="TextBox 52"/>
          <p:cNvSpPr txBox="1"/>
          <p:nvPr/>
        </p:nvSpPr>
        <p:spPr>
          <a:xfrm>
            <a:off x="7168544" y="755919"/>
            <a:ext cx="1694884" cy="369332"/>
          </a:xfrm>
          <a:prstGeom prst="rect">
            <a:avLst/>
          </a:prstGeom>
          <a:noFill/>
          <a:scene3d>
            <a:camera prst="orthographicFront"/>
            <a:lightRig rig="threePt" dir="t"/>
          </a:scene3d>
          <a:sp3d>
            <a:bevelT prst="angle"/>
          </a:sp3d>
        </p:spPr>
        <p:style>
          <a:lnRef idx="0">
            <a:scrgbClr r="0" g="0" b="0"/>
          </a:lnRef>
          <a:fillRef idx="1003">
            <a:schemeClr val="dk2"/>
          </a:fillRef>
          <a:effectRef idx="0">
            <a:scrgbClr r="0" g="0" b="0"/>
          </a:effectRef>
          <a:fontRef idx="major"/>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tab pos="685800" algn="l"/>
              </a:tabLst>
              <a:defRPr/>
            </a:pPr>
            <a:r>
              <a:rPr kumimoji="0" lang="en-US" sz="1800" b="1" i="0" u="none" strike="noStrike" kern="0" cap="none" spc="0" normalizeH="0" baseline="0" noProof="0" dirty="0" smtClean="0">
                <a:ln>
                  <a:noFill/>
                </a:ln>
                <a:solidFill>
                  <a:schemeClr val="bg2"/>
                </a:solidFill>
                <a:effectLst/>
                <a:uLnTx/>
                <a:uFillTx/>
                <a:latin typeface="Calibri" pitchFamily="34" charset="0"/>
                <a:cs typeface="Calibri" pitchFamily="34" charset="0"/>
              </a:rPr>
              <a:t>Mass/Club</a:t>
            </a:r>
          </a:p>
        </p:txBody>
      </p:sp>
      <p:pic>
        <p:nvPicPr>
          <p:cNvPr id="83" name="Picture 38" descr="https://encrypted-tbn2.google.com/images?q=tbn:ANd9GcQ9BKA5JvdRpCuFkpf6WMnYJnQmIofogzIFmt0AQS1q2QwUyROJ"/>
          <p:cNvPicPr>
            <a:picLocks noChangeAspect="1" noChangeArrowheads="1"/>
          </p:cNvPicPr>
          <p:nvPr/>
        </p:nvPicPr>
        <p:blipFill>
          <a:blip r:embed="rId64" cstate="print"/>
          <a:srcRect/>
          <a:stretch>
            <a:fillRect/>
          </a:stretch>
        </p:blipFill>
        <p:spPr bwMode="auto">
          <a:xfrm>
            <a:off x="7644550" y="1339276"/>
            <a:ext cx="899552" cy="236113"/>
          </a:xfrm>
          <a:prstGeom prst="rect">
            <a:avLst/>
          </a:prstGeom>
          <a:noFill/>
        </p:spPr>
      </p:pic>
      <p:sp>
        <p:nvSpPr>
          <p:cNvPr id="81" name="Rectangle 80"/>
          <p:cNvSpPr/>
          <p:nvPr/>
        </p:nvSpPr>
        <p:spPr>
          <a:xfrm>
            <a:off x="187155" y="802574"/>
            <a:ext cx="4337262" cy="257042"/>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83"/>
          <p:cNvSpPr/>
          <p:nvPr/>
        </p:nvSpPr>
        <p:spPr>
          <a:xfrm>
            <a:off x="4956639" y="808538"/>
            <a:ext cx="1868176" cy="257042"/>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ectangle 84"/>
          <p:cNvSpPr/>
          <p:nvPr/>
        </p:nvSpPr>
        <p:spPr>
          <a:xfrm>
            <a:off x="7080250" y="808538"/>
            <a:ext cx="1868176" cy="257042"/>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ectangle 85"/>
          <p:cNvSpPr/>
          <p:nvPr/>
        </p:nvSpPr>
        <p:spPr>
          <a:xfrm>
            <a:off x="7080250" y="2781517"/>
            <a:ext cx="1868176" cy="257042"/>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p:cNvSpPr/>
          <p:nvPr/>
        </p:nvSpPr>
        <p:spPr>
          <a:xfrm>
            <a:off x="7080250" y="3658680"/>
            <a:ext cx="1868176" cy="257042"/>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ectangle 87"/>
          <p:cNvSpPr/>
          <p:nvPr/>
        </p:nvSpPr>
        <p:spPr>
          <a:xfrm>
            <a:off x="4956639" y="3659753"/>
            <a:ext cx="1868176" cy="257042"/>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548" name="Picture 20" descr="http://t2.gstatic.com/images?q=tbn:ANd9GcQVdn-XWIyrY_-1YLnr_xxP2uW8D_Uhi26fvt6u2BadWWFvmiu_HQ">
            <a:hlinkClick r:id="rId65"/>
          </p:cNvPr>
          <p:cNvPicPr>
            <a:picLocks noChangeAspect="1" noChangeArrowheads="1"/>
          </p:cNvPicPr>
          <p:nvPr/>
        </p:nvPicPr>
        <p:blipFill>
          <a:blip r:embed="rId66" cstate="print"/>
          <a:srcRect/>
          <a:stretch>
            <a:fillRect/>
          </a:stretch>
        </p:blipFill>
        <p:spPr bwMode="auto">
          <a:xfrm>
            <a:off x="7702934" y="2440471"/>
            <a:ext cx="723166" cy="155777"/>
          </a:xfrm>
          <a:prstGeom prst="rect">
            <a:avLst/>
          </a:prstGeom>
          <a:noFill/>
        </p:spPr>
      </p:pic>
      <p:pic>
        <p:nvPicPr>
          <p:cNvPr id="22554" name="Picture 26" descr="https://encrypted-tbn0.gstatic.com/images?q=tbn:ANd9GcRYVG4gSDXj8TyXLSYq4-iKeaJ3RpPQNLlUtlFSTqwGKoZrrxVt">
            <a:hlinkClick r:id="rId67"/>
          </p:cNvPr>
          <p:cNvPicPr>
            <a:picLocks noChangeAspect="1" noChangeArrowheads="1"/>
          </p:cNvPicPr>
          <p:nvPr/>
        </p:nvPicPr>
        <p:blipFill>
          <a:blip r:embed="rId68" cstate="print"/>
          <a:srcRect/>
          <a:stretch>
            <a:fillRect/>
          </a:stretch>
        </p:blipFill>
        <p:spPr bwMode="auto">
          <a:xfrm>
            <a:off x="7702935" y="2130267"/>
            <a:ext cx="697403" cy="170048"/>
          </a:xfrm>
          <a:prstGeom prst="rect">
            <a:avLst/>
          </a:prstGeom>
          <a:noFill/>
        </p:spPr>
      </p:pic>
      <p:sp>
        <p:nvSpPr>
          <p:cNvPr id="89" name="Slide Number Placeholder 88"/>
          <p:cNvSpPr>
            <a:spLocks noGrp="1"/>
          </p:cNvSpPr>
          <p:nvPr>
            <p:ph type="sldNum" sz="quarter" idx="4294967295"/>
          </p:nvPr>
        </p:nvSpPr>
        <p:spPr>
          <a:xfrm>
            <a:off x="6553200" y="4767263"/>
            <a:ext cx="2133600" cy="273844"/>
          </a:xfrm>
          <a:prstGeom prst="rect">
            <a:avLst/>
          </a:prstGeom>
        </p:spPr>
        <p:txBody>
          <a:bodyPr/>
          <a:lstStyle/>
          <a:p>
            <a:pPr>
              <a:defRPr/>
            </a:pPr>
            <a:fld id="{B1CFAAD9-2A63-495A-8817-59A2BF9759F9}" type="slidenum">
              <a:rPr lang="en-US" smtClean="0"/>
              <a:pPr>
                <a:defRPr/>
              </a:pPr>
              <a:t>5</a:t>
            </a:fld>
            <a:endParaRPr lang="en-US" dirty="0"/>
          </a:p>
        </p:txBody>
      </p:sp>
      <p:pic>
        <p:nvPicPr>
          <p:cNvPr id="90" name="Picture 89" descr="Stater Bros..jpg"/>
          <p:cNvPicPr>
            <a:picLocks noChangeAspect="1"/>
          </p:cNvPicPr>
          <p:nvPr/>
        </p:nvPicPr>
        <p:blipFill>
          <a:blip r:embed="rId69" cstate="print"/>
          <a:stretch>
            <a:fillRect/>
          </a:stretch>
        </p:blipFill>
        <p:spPr>
          <a:xfrm>
            <a:off x="2465922" y="2437814"/>
            <a:ext cx="875634" cy="234175"/>
          </a:xfrm>
          <a:prstGeom prst="rect">
            <a:avLst/>
          </a:prstGeom>
        </p:spPr>
      </p:pic>
      <p:pic>
        <p:nvPicPr>
          <p:cNvPr id="91" name="Picture 90" descr="Roshe Bro..jpg"/>
          <p:cNvPicPr>
            <a:picLocks noChangeAspect="1"/>
          </p:cNvPicPr>
          <p:nvPr/>
        </p:nvPicPr>
        <p:blipFill>
          <a:blip r:embed="rId70" cstate="print"/>
          <a:stretch>
            <a:fillRect/>
          </a:stretch>
        </p:blipFill>
        <p:spPr>
          <a:xfrm>
            <a:off x="1381256" y="4651874"/>
            <a:ext cx="836939" cy="170794"/>
          </a:xfrm>
          <a:prstGeom prst="rect">
            <a:avLst/>
          </a:prstGeom>
        </p:spPr>
      </p:pic>
      <p:pic>
        <p:nvPicPr>
          <p:cNvPr id="92" name="Picture 91" descr="Mitchell.jpg"/>
          <p:cNvPicPr>
            <a:picLocks noChangeAspect="1"/>
          </p:cNvPicPr>
          <p:nvPr/>
        </p:nvPicPr>
        <p:blipFill>
          <a:blip r:embed="rId71" cstate="print"/>
          <a:stretch>
            <a:fillRect/>
          </a:stretch>
        </p:blipFill>
        <p:spPr>
          <a:xfrm>
            <a:off x="2454283" y="4439185"/>
            <a:ext cx="869852" cy="277757"/>
          </a:xfrm>
          <a:prstGeom prst="rect">
            <a:avLst/>
          </a:prstGeom>
        </p:spPr>
      </p:pic>
      <p:pic>
        <p:nvPicPr>
          <p:cNvPr id="93" name="Picture 92" descr="Kvat.jpg"/>
          <p:cNvPicPr>
            <a:picLocks noChangeAspect="1"/>
          </p:cNvPicPr>
          <p:nvPr/>
        </p:nvPicPr>
        <p:blipFill>
          <a:blip r:embed="rId72" cstate="print"/>
          <a:stretch>
            <a:fillRect/>
          </a:stretch>
        </p:blipFill>
        <p:spPr>
          <a:xfrm>
            <a:off x="3645662" y="4275828"/>
            <a:ext cx="636134" cy="337946"/>
          </a:xfrm>
          <a:prstGeom prst="rect">
            <a:avLst/>
          </a:prstGeom>
        </p:spPr>
      </p:pic>
      <p:pic>
        <p:nvPicPr>
          <p:cNvPr id="95" name="Picture 94" descr="Piggly Wiggly.jpg"/>
          <p:cNvPicPr>
            <a:picLocks noChangeAspect="1"/>
          </p:cNvPicPr>
          <p:nvPr/>
        </p:nvPicPr>
        <p:blipFill>
          <a:blip r:embed="rId73" cstate="print"/>
          <a:stretch>
            <a:fillRect/>
          </a:stretch>
        </p:blipFill>
        <p:spPr>
          <a:xfrm>
            <a:off x="3671293" y="4616007"/>
            <a:ext cx="598682" cy="429490"/>
          </a:xfrm>
          <a:prstGeom prst="rect">
            <a:avLst/>
          </a:prstGeom>
        </p:spPr>
      </p:pic>
      <p:pic>
        <p:nvPicPr>
          <p:cNvPr id="96" name="Picture 95" descr="AG.jpg"/>
          <p:cNvPicPr>
            <a:picLocks noChangeAspect="1"/>
          </p:cNvPicPr>
          <p:nvPr/>
        </p:nvPicPr>
        <p:blipFill>
          <a:blip r:embed="rId74" cstate="print"/>
          <a:srcRect l="27594" t="24735" r="25859" b="27021"/>
          <a:stretch>
            <a:fillRect/>
          </a:stretch>
        </p:blipFill>
        <p:spPr>
          <a:xfrm>
            <a:off x="325235" y="2700432"/>
            <a:ext cx="806153" cy="311477"/>
          </a:xfrm>
          <a:prstGeom prst="rect">
            <a:avLst/>
          </a:prstGeom>
        </p:spPr>
      </p:pic>
      <p:pic>
        <p:nvPicPr>
          <p:cNvPr id="97" name="Picture 96" descr="Supervalu.jpg"/>
          <p:cNvPicPr>
            <a:picLocks noChangeAspect="1"/>
          </p:cNvPicPr>
          <p:nvPr/>
        </p:nvPicPr>
        <p:blipFill>
          <a:blip r:embed="rId75" cstate="print"/>
          <a:stretch>
            <a:fillRect/>
          </a:stretch>
        </p:blipFill>
        <p:spPr>
          <a:xfrm>
            <a:off x="274807" y="3051177"/>
            <a:ext cx="1006111" cy="165065"/>
          </a:xfrm>
          <a:prstGeom prst="rect">
            <a:avLst/>
          </a:prstGeom>
        </p:spPr>
      </p:pic>
      <p:pic>
        <p:nvPicPr>
          <p:cNvPr id="98" name="Picture 97" descr="download (4).jpg"/>
          <p:cNvPicPr>
            <a:picLocks noChangeAspect="1"/>
          </p:cNvPicPr>
          <p:nvPr/>
        </p:nvPicPr>
        <p:blipFill>
          <a:blip r:embed="rId76" cstate="print"/>
          <a:srcRect/>
          <a:stretch>
            <a:fillRect/>
          </a:stretch>
        </p:blipFill>
        <p:spPr>
          <a:xfrm>
            <a:off x="1263467" y="1895428"/>
            <a:ext cx="940934" cy="199202"/>
          </a:xfrm>
          <a:prstGeom prst="rect">
            <a:avLst/>
          </a:prstGeom>
        </p:spPr>
      </p:pic>
      <p:pic>
        <p:nvPicPr>
          <p:cNvPr id="100" name="Picture 99" descr="Local-Sponsor-Overwaitea.png"/>
          <p:cNvPicPr>
            <a:picLocks noChangeAspect="1"/>
          </p:cNvPicPr>
          <p:nvPr/>
        </p:nvPicPr>
        <p:blipFill>
          <a:blip r:embed="rId77" cstate="print"/>
          <a:srcRect l="5261" t="22965" r="6240" b="20855"/>
          <a:stretch>
            <a:fillRect/>
          </a:stretch>
        </p:blipFill>
        <p:spPr>
          <a:xfrm>
            <a:off x="1408878" y="3734662"/>
            <a:ext cx="785001" cy="174414"/>
          </a:xfrm>
          <a:prstGeom prst="rect">
            <a:avLst/>
          </a:prstGeom>
        </p:spPr>
      </p:pic>
      <p:pic>
        <p:nvPicPr>
          <p:cNvPr id="101" name="Picture 2" descr="http://www.acrometis.com/wp-content/uploads/2014/07/Martins-icon.png"/>
          <p:cNvPicPr>
            <a:picLocks noChangeAspect="1" noChangeArrowheads="1"/>
          </p:cNvPicPr>
          <p:nvPr/>
        </p:nvPicPr>
        <p:blipFill>
          <a:blip r:embed="rId78" cstate="print"/>
          <a:srcRect/>
          <a:stretch>
            <a:fillRect/>
          </a:stretch>
        </p:blipFill>
        <p:spPr bwMode="auto">
          <a:xfrm>
            <a:off x="1417319" y="4864015"/>
            <a:ext cx="862425" cy="158621"/>
          </a:xfrm>
          <a:prstGeom prst="rect">
            <a:avLst/>
          </a:prstGeom>
          <a:noFill/>
        </p:spPr>
      </p:pic>
      <p:pic>
        <p:nvPicPr>
          <p:cNvPr id="102" name="Picture 12" descr="http://computersforrealfolks.com/wp-content/uploads/2011/08/peapod-logo.jpeg"/>
          <p:cNvPicPr>
            <a:picLocks noChangeAspect="1" noChangeArrowheads="1"/>
          </p:cNvPicPr>
          <p:nvPr/>
        </p:nvPicPr>
        <p:blipFill>
          <a:blip r:embed="rId79" cstate="print"/>
          <a:srcRect/>
          <a:stretch>
            <a:fillRect/>
          </a:stretch>
        </p:blipFill>
        <p:spPr bwMode="auto">
          <a:xfrm>
            <a:off x="2520621" y="4789305"/>
            <a:ext cx="762875" cy="192245"/>
          </a:xfrm>
          <a:prstGeom prst="rect">
            <a:avLst/>
          </a:prstGeom>
          <a:noFill/>
        </p:spPr>
      </p:pic>
      <p:pic>
        <p:nvPicPr>
          <p:cNvPr id="94" name="Picture 93" descr="SuperTarget1.png"/>
          <p:cNvPicPr>
            <a:picLocks noChangeAspect="1"/>
          </p:cNvPicPr>
          <p:nvPr/>
        </p:nvPicPr>
        <p:blipFill>
          <a:blip r:embed="rId80" cstate="print"/>
          <a:stretch>
            <a:fillRect/>
          </a:stretch>
        </p:blipFill>
        <p:spPr>
          <a:xfrm>
            <a:off x="7309703" y="1716990"/>
            <a:ext cx="1386496" cy="314225"/>
          </a:xfrm>
          <a:prstGeom prst="rect">
            <a:avLst/>
          </a:prstGeom>
        </p:spPr>
      </p:pic>
    </p:spTree>
    <p:extLst>
      <p:ext uri="{BB962C8B-B14F-4D97-AF65-F5344CB8AC3E}">
        <p14:creationId xmlns="" xmlns:p14="http://schemas.microsoft.com/office/powerpoint/2010/main" val="2346448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78000"/>
            <a:extLst>
              <a:ext uri="{BEBA8EAE-BF5A-486C-A8C5-ECC9F3942E4B}">
                <a14:imgProps xmlns="" xmlns:a14="http://schemas.microsoft.com/office/drawing/2010/main">
                  <a14:imgLayer r:embed="rId4">
                    <a14:imgEffect>
                      <a14:brightnessContrast bright="10000" contrast="1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6082" name="Picture 2" descr="http://www.campsroadfarm.com/wp-content/uploads/2014/05/chicken-and-egg-csa-camps-road-farm-7957.jpg"/>
          <p:cNvPicPr>
            <a:picLocks noChangeAspect="1" noChangeArrowheads="1"/>
          </p:cNvPicPr>
          <p:nvPr/>
        </p:nvPicPr>
        <p:blipFill>
          <a:blip r:embed="rId5" cstate="print">
            <a:lum bright="40000" contrast="-40000"/>
          </a:blip>
          <a:srcRect/>
          <a:stretch>
            <a:fillRect/>
          </a:stretch>
        </p:blipFill>
        <p:spPr bwMode="auto">
          <a:xfrm>
            <a:off x="0" y="0"/>
            <a:ext cx="9144000" cy="5143500"/>
          </a:xfrm>
          <a:prstGeom prst="rect">
            <a:avLst/>
          </a:prstGeom>
          <a:noFill/>
        </p:spPr>
      </p:pic>
      <p:sp>
        <p:nvSpPr>
          <p:cNvPr id="3" name="TextBox 2"/>
          <p:cNvSpPr txBox="1"/>
          <p:nvPr/>
        </p:nvSpPr>
        <p:spPr>
          <a:xfrm>
            <a:off x="990584" y="934044"/>
            <a:ext cx="3604634" cy="2554545"/>
          </a:xfrm>
          <a:prstGeom prst="rect">
            <a:avLst/>
          </a:prstGeom>
          <a:noFill/>
        </p:spPr>
        <p:txBody>
          <a:bodyPr wrap="square" rtlCol="0">
            <a:spAutoFit/>
          </a:bodyPr>
          <a:lstStyle/>
          <a:p>
            <a:r>
              <a:rPr lang="en-US" sz="4000" b="1" dirty="0" smtClean="0"/>
              <a:t>These days, everyone wants to be Fresh</a:t>
            </a:r>
            <a:r>
              <a:rPr lang="en-US" sz="4000" dirty="0" smtClean="0"/>
              <a:t>…</a:t>
            </a:r>
            <a:endParaRPr lang="en-US" sz="4000" dirty="0"/>
          </a:p>
        </p:txBody>
      </p:sp>
      <p:grpSp>
        <p:nvGrpSpPr>
          <p:cNvPr id="6" name="Group 5"/>
          <p:cNvGrpSpPr/>
          <p:nvPr/>
        </p:nvGrpSpPr>
        <p:grpSpPr>
          <a:xfrm>
            <a:off x="4522239" y="1077929"/>
            <a:ext cx="4068008" cy="3046202"/>
            <a:chOff x="3627169" y="2061179"/>
            <a:chExt cx="4068008" cy="3403982"/>
          </a:xfrm>
        </p:grpSpPr>
        <p:sp>
          <p:nvSpPr>
            <p:cNvPr id="9" name="TextBox 8"/>
            <p:cNvSpPr txBox="1"/>
            <p:nvPr/>
          </p:nvSpPr>
          <p:spPr>
            <a:xfrm>
              <a:off x="4450900" y="4685461"/>
              <a:ext cx="2697598" cy="779700"/>
            </a:xfrm>
            <a:prstGeom prst="rect">
              <a:avLst/>
            </a:prstGeom>
            <a:noFill/>
          </p:spPr>
          <p:txBody>
            <a:bodyPr wrap="none" rtlCol="0">
              <a:spAutoFit/>
            </a:bodyPr>
            <a:lstStyle/>
            <a:p>
              <a:r>
                <a:rPr lang="en-US" sz="3200" b="1" dirty="0" smtClean="0">
                  <a:solidFill>
                    <a:schemeClr val="accent4">
                      <a:alpha val="60000"/>
                    </a:schemeClr>
                  </a:solidFill>
                </a:rPr>
                <a:t>Dollar Stores</a:t>
              </a:r>
              <a:endParaRPr lang="en-US" sz="3200" b="1" dirty="0">
                <a:solidFill>
                  <a:schemeClr val="accent4">
                    <a:alpha val="60000"/>
                  </a:schemeClr>
                </a:solidFill>
              </a:endParaRPr>
            </a:p>
          </p:txBody>
        </p:sp>
        <p:sp>
          <p:nvSpPr>
            <p:cNvPr id="11" name="TextBox 10"/>
            <p:cNvSpPr txBox="1"/>
            <p:nvPr/>
          </p:nvSpPr>
          <p:spPr>
            <a:xfrm>
              <a:off x="3627169" y="3190217"/>
              <a:ext cx="3313023" cy="1025922"/>
            </a:xfrm>
            <a:prstGeom prst="rect">
              <a:avLst/>
            </a:prstGeom>
            <a:noFill/>
          </p:spPr>
          <p:txBody>
            <a:bodyPr wrap="none" rtlCol="0">
              <a:spAutoFit/>
            </a:bodyPr>
            <a:lstStyle/>
            <a:p>
              <a:r>
                <a:rPr lang="en-US" sz="4400" b="1" dirty="0" smtClean="0">
                  <a:solidFill>
                    <a:schemeClr val="accent6">
                      <a:lumMod val="50000"/>
                    </a:schemeClr>
                  </a:solidFill>
                </a:rPr>
                <a:t>Drug Stores</a:t>
              </a:r>
              <a:endParaRPr lang="en-US" sz="3200" b="1" dirty="0">
                <a:solidFill>
                  <a:schemeClr val="accent6">
                    <a:lumMod val="50000"/>
                  </a:schemeClr>
                </a:solidFill>
              </a:endParaRPr>
            </a:p>
          </p:txBody>
        </p:sp>
        <p:sp>
          <p:nvSpPr>
            <p:cNvPr id="12" name="TextBox 11"/>
            <p:cNvSpPr txBox="1"/>
            <p:nvPr/>
          </p:nvSpPr>
          <p:spPr>
            <a:xfrm>
              <a:off x="3921333" y="2061179"/>
              <a:ext cx="3266663" cy="653458"/>
            </a:xfrm>
            <a:prstGeom prst="rect">
              <a:avLst/>
            </a:prstGeom>
            <a:noFill/>
          </p:spPr>
          <p:txBody>
            <a:bodyPr wrap="none" rtlCol="0">
              <a:spAutoFit/>
            </a:bodyPr>
            <a:lstStyle/>
            <a:p>
              <a:r>
                <a:rPr lang="en-US" sz="3200" b="1" dirty="0" smtClean="0">
                  <a:solidFill>
                    <a:schemeClr val="accent3">
                      <a:alpha val="60000"/>
                    </a:schemeClr>
                  </a:solidFill>
                </a:rPr>
                <a:t>Specialty Stores</a:t>
              </a:r>
              <a:endParaRPr lang="en-US" sz="3600" b="1" dirty="0">
                <a:solidFill>
                  <a:schemeClr val="accent3">
                    <a:alpha val="60000"/>
                  </a:schemeClr>
                </a:solidFill>
              </a:endParaRPr>
            </a:p>
          </p:txBody>
        </p:sp>
        <p:sp>
          <p:nvSpPr>
            <p:cNvPr id="14" name="TextBox 13"/>
            <p:cNvSpPr txBox="1"/>
            <p:nvPr/>
          </p:nvSpPr>
          <p:spPr>
            <a:xfrm>
              <a:off x="4593608" y="2710288"/>
              <a:ext cx="2961067" cy="1239314"/>
            </a:xfrm>
            <a:prstGeom prst="rect">
              <a:avLst/>
            </a:prstGeom>
            <a:noFill/>
          </p:spPr>
          <p:txBody>
            <a:bodyPr wrap="none" rtlCol="0">
              <a:spAutoFit/>
            </a:bodyPr>
            <a:lstStyle/>
            <a:p>
              <a:pPr>
                <a:lnSpc>
                  <a:spcPct val="80000"/>
                </a:lnSpc>
              </a:pPr>
              <a:r>
                <a:rPr lang="en-US" sz="3600" b="1" dirty="0" smtClean="0">
                  <a:solidFill>
                    <a:schemeClr val="accent5">
                      <a:lumMod val="75000"/>
                    </a:schemeClr>
                  </a:solidFill>
                </a:rPr>
                <a:t>Convenience</a:t>
              </a:r>
              <a:r>
                <a:rPr lang="en-US" sz="3200" b="1" dirty="0" smtClean="0">
                  <a:solidFill>
                    <a:schemeClr val="accent5">
                      <a:lumMod val="75000"/>
                    </a:schemeClr>
                  </a:solidFill>
                </a:rPr>
                <a:t/>
              </a:r>
              <a:br>
                <a:rPr lang="en-US" sz="3200" b="1" dirty="0" smtClean="0">
                  <a:solidFill>
                    <a:schemeClr val="accent5">
                      <a:lumMod val="75000"/>
                    </a:schemeClr>
                  </a:solidFill>
                </a:rPr>
              </a:br>
              <a:endParaRPr lang="en-US" sz="3200" b="1" dirty="0">
                <a:solidFill>
                  <a:schemeClr val="accent5">
                    <a:lumMod val="75000"/>
                  </a:schemeClr>
                </a:solidFill>
              </a:endParaRPr>
            </a:p>
          </p:txBody>
        </p:sp>
        <p:sp>
          <p:nvSpPr>
            <p:cNvPr id="15" name="TextBox 14"/>
            <p:cNvSpPr txBox="1"/>
            <p:nvPr/>
          </p:nvSpPr>
          <p:spPr>
            <a:xfrm>
              <a:off x="4993796" y="3950543"/>
              <a:ext cx="2701381" cy="943848"/>
            </a:xfrm>
            <a:prstGeom prst="rect">
              <a:avLst/>
            </a:prstGeom>
            <a:noFill/>
          </p:spPr>
          <p:txBody>
            <a:bodyPr wrap="none" rtlCol="0">
              <a:spAutoFit/>
            </a:bodyPr>
            <a:lstStyle/>
            <a:p>
              <a:r>
                <a:rPr lang="en-US" sz="4000" b="1" dirty="0" smtClean="0">
                  <a:solidFill>
                    <a:schemeClr val="tx1">
                      <a:alpha val="60000"/>
                    </a:schemeClr>
                  </a:solidFill>
                </a:rPr>
                <a:t>Mass/Club</a:t>
              </a:r>
              <a:endParaRPr lang="en-US" sz="3600" b="1" dirty="0">
                <a:solidFill>
                  <a:schemeClr val="tx1">
                    <a:alpha val="60000"/>
                  </a:schemeClr>
                </a:solidFill>
              </a:endParaRPr>
            </a:p>
          </p:txBody>
        </p:sp>
      </p:grpSp>
      <p:sp>
        <p:nvSpPr>
          <p:cNvPr id="16" name="Title 1"/>
          <p:cNvSpPr txBox="1">
            <a:spLocks/>
          </p:cNvSpPr>
          <p:nvPr/>
        </p:nvSpPr>
        <p:spPr>
          <a:xfrm>
            <a:off x="617832" y="308610"/>
            <a:ext cx="7772400" cy="342900"/>
          </a:xfrm>
          <a:prstGeom prst="rect">
            <a:avLst/>
          </a:prstGeom>
        </p:spPr>
        <p:txBody>
          <a:bodyPr/>
          <a:lstStyle/>
          <a:p>
            <a:pPr lvl="0">
              <a:spcBef>
                <a:spcPct val="0"/>
              </a:spcBef>
              <a:defRPr/>
            </a:pPr>
            <a:r>
              <a:rPr kumimoji="0" lang="en-US" sz="4000" b="0" i="0" u="none" strike="noStrike" kern="1200" cap="none" spc="100" normalizeH="0" baseline="0" noProof="0" dirty="0" smtClean="0">
                <a:ln>
                  <a:noFill/>
                </a:ln>
                <a:solidFill>
                  <a:schemeClr val="tx1"/>
                </a:solidFill>
                <a:effectLst/>
                <a:uLnTx/>
                <a:uFillTx/>
                <a:latin typeface="+mj-lt"/>
                <a:ea typeface="+mj-ea"/>
                <a:cs typeface="+mj-cs"/>
              </a:rPr>
              <a:t>Opportunities</a:t>
            </a:r>
            <a:r>
              <a:rPr lang="en-US" sz="2400" spc="100" dirty="0" smtClean="0"/>
              <a:t> </a:t>
            </a:r>
            <a:r>
              <a:rPr lang="en-US" sz="4000" spc="100" dirty="0" smtClean="0"/>
              <a:t>&amp;</a:t>
            </a:r>
            <a:r>
              <a:rPr lang="en-US" sz="2400" spc="100" dirty="0" smtClean="0"/>
              <a:t> </a:t>
            </a:r>
            <a:r>
              <a:rPr lang="en-US" sz="4000" spc="100" dirty="0" smtClean="0">
                <a:latin typeface="+mj-lt"/>
                <a:ea typeface="+mj-ea"/>
                <a:cs typeface="+mj-cs"/>
              </a:rPr>
              <a:t>Challenges </a:t>
            </a:r>
            <a:endParaRPr lang="en-US" sz="4000" spc="100" dirty="0">
              <a:latin typeface="+mj-lt"/>
              <a:ea typeface="+mj-ea"/>
              <a:cs typeface="+mj-cs"/>
            </a:endParaRPr>
          </a:p>
        </p:txBody>
      </p:sp>
    </p:spTree>
    <p:extLst>
      <p:ext uri="{BB962C8B-B14F-4D97-AF65-F5344CB8AC3E}">
        <p14:creationId xmlns="" xmlns:p14="http://schemas.microsoft.com/office/powerpoint/2010/main" val="2523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 insider.jpg" hidden="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3362" y="701062"/>
            <a:ext cx="8877276" cy="3741377"/>
          </a:xfrm>
          <a:prstGeom prst="rect">
            <a:avLst/>
          </a:prstGeom>
        </p:spPr>
      </p:pic>
      <p:sp>
        <p:nvSpPr>
          <p:cNvPr id="2" name="Title 1"/>
          <p:cNvSpPr>
            <a:spLocks noGrp="1"/>
          </p:cNvSpPr>
          <p:nvPr>
            <p:ph type="title"/>
          </p:nvPr>
        </p:nvSpPr>
        <p:spPr>
          <a:xfrm>
            <a:off x="551620" y="308610"/>
            <a:ext cx="8135180" cy="342900"/>
          </a:xfrm>
        </p:spPr>
        <p:txBody>
          <a:bodyPr/>
          <a:lstStyle/>
          <a:p>
            <a:r>
              <a:rPr lang="en-US" dirty="0"/>
              <a:t>Fresh…Across </a:t>
            </a:r>
            <a:r>
              <a:rPr lang="en-US" dirty="0" smtClean="0"/>
              <a:t>Retail</a:t>
            </a:r>
            <a:endParaRPr lang="en-US" dirty="0"/>
          </a:p>
        </p:txBody>
      </p:sp>
      <p:grpSp>
        <p:nvGrpSpPr>
          <p:cNvPr id="109" name="Group 108"/>
          <p:cNvGrpSpPr/>
          <p:nvPr/>
        </p:nvGrpSpPr>
        <p:grpSpPr>
          <a:xfrm rot="20864009">
            <a:off x="4598669" y="2412967"/>
            <a:ext cx="4135882" cy="2535476"/>
            <a:chOff x="4602478" y="3456164"/>
            <a:chExt cx="4603444" cy="3762816"/>
          </a:xfrm>
        </p:grpSpPr>
        <p:pic>
          <p:nvPicPr>
            <p:cNvPr id="1060" name="Picture 36" descr="http://www.mashupmom.com/wp-content/uploads/2014/04/freshthyme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02478" y="3456164"/>
              <a:ext cx="4408160" cy="3310128"/>
            </a:xfrm>
            <a:prstGeom prst="rect">
              <a:avLst/>
            </a:prstGeom>
            <a:solidFill>
              <a:schemeClr val="bg1"/>
            </a:solidFill>
            <a:ln w="57150">
              <a:solidFill>
                <a:schemeClr val="bg1"/>
              </a:solidFill>
            </a:ln>
            <a:extLst/>
          </p:spPr>
        </p:pic>
        <p:sp>
          <p:nvSpPr>
            <p:cNvPr id="64" name="Freeform 63"/>
            <p:cNvSpPr/>
            <p:nvPr/>
          </p:nvSpPr>
          <p:spPr>
            <a:xfrm rot="19140000">
              <a:off x="6913251" y="4823004"/>
              <a:ext cx="2292671" cy="2395976"/>
            </a:xfrm>
            <a:custGeom>
              <a:avLst/>
              <a:gdLst>
                <a:gd name="connsiteX0" fmla="*/ 1070437 w 2128935"/>
                <a:gd name="connsiteY0" fmla="*/ 0 h 2224863"/>
                <a:gd name="connsiteX1" fmla="*/ 1290738 w 2128935"/>
                <a:gd name="connsiteY1" fmla="*/ 269685 h 2224863"/>
                <a:gd name="connsiteX2" fmla="*/ 1356375 w 2128935"/>
                <a:gd name="connsiteY2" fmla="*/ 285275 h 2224863"/>
                <a:gd name="connsiteX3" fmla="*/ 1945168 w 2128935"/>
                <a:gd name="connsiteY3" fmla="*/ 711177 h 2224863"/>
                <a:gd name="connsiteX4" fmla="*/ 2127407 w 2128935"/>
                <a:gd name="connsiteY4" fmla="*/ 1207469 h 2224863"/>
                <a:gd name="connsiteX5" fmla="*/ 2128935 w 2128935"/>
                <a:gd name="connsiteY5" fmla="*/ 1235757 h 2224863"/>
                <a:gd name="connsiteX6" fmla="*/ 1280340 w 2128935"/>
                <a:gd name="connsiteY6" fmla="*/ 2224863 h 2224863"/>
                <a:gd name="connsiteX7" fmla="*/ 0 w 2128935"/>
                <a:gd name="connsiteY7" fmla="*/ 1126407 h 2224863"/>
                <a:gd name="connsiteX8" fmla="*/ 899 w 2128935"/>
                <a:gd name="connsiteY8" fmla="*/ 1119918 h 2224863"/>
                <a:gd name="connsiteX9" fmla="*/ 450644 w 2128935"/>
                <a:gd name="connsiteY9" fmla="*/ 430738 h 2224863"/>
                <a:gd name="connsiteX10" fmla="*/ 843796 w 2128935"/>
                <a:gd name="connsiteY10" fmla="*/ 264192 h 2224863"/>
                <a:gd name="connsiteX11" fmla="*/ 856159 w 2128935"/>
                <a:gd name="connsiteY11" fmla="*/ 262311 h 222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8935" h="2224863">
                  <a:moveTo>
                    <a:pt x="1070437" y="0"/>
                  </a:moveTo>
                  <a:lnTo>
                    <a:pt x="1290738" y="269685"/>
                  </a:lnTo>
                  <a:lnTo>
                    <a:pt x="1356375" y="285275"/>
                  </a:lnTo>
                  <a:cubicBezTo>
                    <a:pt x="1587912" y="352086"/>
                    <a:pt x="1798492" y="496740"/>
                    <a:pt x="1945168" y="711177"/>
                  </a:cubicBezTo>
                  <a:cubicBezTo>
                    <a:pt x="2049937" y="864346"/>
                    <a:pt x="2109704" y="1034994"/>
                    <a:pt x="2127407" y="1207469"/>
                  </a:cubicBezTo>
                  <a:lnTo>
                    <a:pt x="2128935" y="1235757"/>
                  </a:lnTo>
                  <a:lnTo>
                    <a:pt x="1280340" y="2224863"/>
                  </a:lnTo>
                  <a:lnTo>
                    <a:pt x="0" y="1126407"/>
                  </a:lnTo>
                  <a:lnTo>
                    <a:pt x="899" y="1119918"/>
                  </a:lnTo>
                  <a:cubicBezTo>
                    <a:pt x="51648" y="849463"/>
                    <a:pt x="205574" y="598368"/>
                    <a:pt x="450644" y="430738"/>
                  </a:cubicBezTo>
                  <a:cubicBezTo>
                    <a:pt x="573180" y="346922"/>
                    <a:pt x="706902" y="291909"/>
                    <a:pt x="843796" y="264192"/>
                  </a:cubicBezTo>
                  <a:lnTo>
                    <a:pt x="856159" y="262311"/>
                  </a:lnTo>
                  <a:close/>
                </a:path>
              </a:pathLst>
            </a:custGeom>
            <a:solidFill>
              <a:schemeClr val="tx1">
                <a:alpha val="8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TextBox 11"/>
            <p:cNvSpPr txBox="1"/>
            <p:nvPr/>
          </p:nvSpPr>
          <p:spPr>
            <a:xfrm>
              <a:off x="7008594" y="5317355"/>
              <a:ext cx="1905710" cy="1415959"/>
            </a:xfrm>
            <a:prstGeom prst="rect">
              <a:avLst/>
            </a:prstGeom>
            <a:noFill/>
          </p:spPr>
          <p:txBody>
            <a:bodyPr wrap="square" rtlCol="0">
              <a:spAutoFit/>
            </a:bodyPr>
            <a:lstStyle/>
            <a:p>
              <a:pPr algn="r"/>
              <a:r>
                <a:rPr lang="en-US" sz="1400" dirty="0" smtClean="0">
                  <a:solidFill>
                    <a:schemeClr val="bg1"/>
                  </a:solidFill>
                </a:rPr>
                <a:t>Tremendous growth of </a:t>
              </a:r>
              <a:br>
                <a:rPr lang="en-US" sz="1400" dirty="0" smtClean="0">
                  <a:solidFill>
                    <a:schemeClr val="bg1"/>
                  </a:solidFill>
                </a:rPr>
              </a:br>
              <a:r>
                <a:rPr lang="en-US" sz="1400" dirty="0" smtClean="0">
                  <a:solidFill>
                    <a:schemeClr val="bg1"/>
                  </a:solidFill>
                </a:rPr>
                <a:t>small format</a:t>
              </a:r>
              <a:br>
                <a:rPr lang="en-US" sz="1400" dirty="0" smtClean="0">
                  <a:solidFill>
                    <a:schemeClr val="bg1"/>
                  </a:solidFill>
                </a:rPr>
              </a:br>
              <a:r>
                <a:rPr lang="en-US" sz="1400" dirty="0" smtClean="0">
                  <a:solidFill>
                    <a:schemeClr val="bg1"/>
                  </a:solidFill>
                </a:rPr>
                <a:t>fresh markets</a:t>
              </a:r>
              <a:endParaRPr lang="en-US" sz="1400" dirty="0">
                <a:solidFill>
                  <a:schemeClr val="bg1"/>
                </a:solidFill>
              </a:endParaRPr>
            </a:p>
          </p:txBody>
        </p:sp>
        <p:pic>
          <p:nvPicPr>
            <p:cNvPr id="1062" name="Picture 38" descr="http://www.2acheck.com/wp-content/uploads/2013/12/Sprouts.jpg"/>
            <p:cNvPicPr>
              <a:picLocks noChangeAspect="1" noChangeArrowheads="1"/>
            </p:cNvPicPr>
            <p:nvPr/>
          </p:nvPicPr>
          <p:blipFill rotWithShape="1">
            <a:blip r:embed="rId5" cstate="print">
              <a:extLst>
                <a:ext uri="{28A0092B-C50C-407E-A947-70E740481C1C}">
                  <a14:useLocalDpi xmlns="" xmlns:a14="http://schemas.microsoft.com/office/drawing/2010/main"/>
                </a:ext>
              </a:extLst>
            </a:blip>
            <a:srcRect r="71"/>
            <a:stretch/>
          </p:blipFill>
          <p:spPr bwMode="auto">
            <a:xfrm>
              <a:off x="6063785" y="4828192"/>
              <a:ext cx="944810" cy="944810"/>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pic>
          <p:nvPicPr>
            <p:cNvPr id="1064" name="Picture 40" descr="http://comediva.com/images/stories/bristol2222012.jpg"/>
            <p:cNvPicPr>
              <a:picLocks noChangeAspect="1" noChangeArrowheads="1"/>
            </p:cNvPicPr>
            <p:nvPr/>
          </p:nvPicPr>
          <p:blipFill rotWithShape="1">
            <a:blip r:embed="rId6" cstate="print">
              <a:extLst>
                <a:ext uri="{BEBA8EAE-BF5A-486C-A8C5-ECC9F3942E4B}">
                  <a14:imgProps xmlns="" xmlns:a14="http://schemas.microsoft.com/office/drawing/2010/main">
                    <a14:imgLayer r:embed="rId7">
                      <a14:imgEffect>
                        <a14:brightnessContrast bright="20000"/>
                      </a14:imgEffect>
                    </a14:imgLayer>
                  </a14:imgProps>
                </a:ext>
                <a:ext uri="{28A0092B-C50C-407E-A947-70E740481C1C}">
                  <a14:useLocalDpi xmlns="" xmlns:a14="http://schemas.microsoft.com/office/drawing/2010/main" val="0"/>
                </a:ext>
              </a:extLst>
            </a:blip>
            <a:stretch/>
          </p:blipFill>
          <p:spPr bwMode="auto">
            <a:xfrm>
              <a:off x="4817439" y="5081862"/>
              <a:ext cx="1382280" cy="1382280"/>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pic>
          <p:nvPicPr>
            <p:cNvPr id="1066" name="Picture 42" descr="http://mrsgreens.com/wp-content/themes/mrsgreens/images/natural-living/card-front-bg.png"/>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tretch/>
          </p:blipFill>
          <p:spPr bwMode="auto">
            <a:xfrm>
              <a:off x="6141066" y="5409354"/>
              <a:ext cx="914400" cy="914400"/>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pic>
          <p:nvPicPr>
            <p:cNvPr id="1068" name="Picture 44" descr="http://italianwinegeek.files.wordpress.com/2012/08/pcc.jpg"/>
            <p:cNvPicPr>
              <a:picLocks noChangeAspect="1" noChangeArrowheads="1"/>
            </p:cNvPicPr>
            <p:nvPr/>
          </p:nvPicPr>
          <p:blipFill rotWithShape="1">
            <a:blip r:embed="rId9" cstate="print">
              <a:extLst>
                <a:ext uri="{28A0092B-C50C-407E-A947-70E740481C1C}">
                  <a14:useLocalDpi xmlns="" xmlns:a14="http://schemas.microsoft.com/office/drawing/2010/main"/>
                </a:ext>
              </a:extLst>
            </a:blip>
            <a:srcRect t="-259" r="95" b="31"/>
            <a:stretch/>
          </p:blipFill>
          <p:spPr bwMode="auto">
            <a:xfrm>
              <a:off x="4774673" y="5706985"/>
              <a:ext cx="985473" cy="985473"/>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grpSp>
      <p:grpSp>
        <p:nvGrpSpPr>
          <p:cNvPr id="108" name="Group 107"/>
          <p:cNvGrpSpPr/>
          <p:nvPr/>
        </p:nvGrpSpPr>
        <p:grpSpPr>
          <a:xfrm rot="255553">
            <a:off x="359553" y="2693478"/>
            <a:ext cx="4428147" cy="2299568"/>
            <a:chOff x="-232716" y="3613180"/>
            <a:chExt cx="4928749" cy="3412713"/>
          </a:xfrm>
        </p:grpSpPr>
        <p:grpSp>
          <p:nvGrpSpPr>
            <p:cNvPr id="106" name="Group 105"/>
            <p:cNvGrpSpPr/>
            <p:nvPr/>
          </p:nvGrpSpPr>
          <p:grpSpPr>
            <a:xfrm rot="277314">
              <a:off x="-232716" y="3613180"/>
              <a:ext cx="4928749" cy="3310128"/>
              <a:chOff x="-273185" y="3669645"/>
              <a:chExt cx="4928749" cy="3310128"/>
            </a:xfrm>
          </p:grpSpPr>
          <p:grpSp>
            <p:nvGrpSpPr>
              <p:cNvPr id="73" name="Group 72"/>
              <p:cNvGrpSpPr/>
              <p:nvPr/>
            </p:nvGrpSpPr>
            <p:grpSpPr>
              <a:xfrm rot="21042964">
                <a:off x="-273185" y="3669645"/>
                <a:ext cx="4928749" cy="3310128"/>
                <a:chOff x="-16740" y="3569769"/>
                <a:chExt cx="4928749" cy="3310128"/>
              </a:xfrm>
            </p:grpSpPr>
            <p:pic>
              <p:nvPicPr>
                <p:cNvPr id="1048" name="Picture 24" descr="http://static.squarespace.com/static/52cc4d12e4b09298835f0ac7/t/53739640e4b002aab7a914e3/1400084043351/CostcoStorefront"/>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a:stretch/>
              </p:blipFill>
              <p:spPr bwMode="auto">
                <a:xfrm rot="600000">
                  <a:off x="504601" y="3569769"/>
                  <a:ext cx="4407408" cy="3310128"/>
                </a:xfrm>
                <a:prstGeom prst="rect">
                  <a:avLst/>
                </a:prstGeom>
                <a:solidFill>
                  <a:schemeClr val="bg1"/>
                </a:solidFill>
                <a:ln w="57150">
                  <a:solidFill>
                    <a:schemeClr val="bg1"/>
                  </a:solidFill>
                </a:ln>
                <a:extLst/>
              </p:spPr>
            </p:pic>
            <p:sp>
              <p:nvSpPr>
                <p:cNvPr id="48" name="Freeform 47"/>
                <p:cNvSpPr/>
                <p:nvPr/>
              </p:nvSpPr>
              <p:spPr>
                <a:xfrm rot="3540000">
                  <a:off x="29531" y="4676173"/>
                  <a:ext cx="2053778" cy="2146319"/>
                </a:xfrm>
                <a:custGeom>
                  <a:avLst/>
                  <a:gdLst>
                    <a:gd name="connsiteX0" fmla="*/ 1070437 w 2128935"/>
                    <a:gd name="connsiteY0" fmla="*/ 0 h 2224863"/>
                    <a:gd name="connsiteX1" fmla="*/ 1290738 w 2128935"/>
                    <a:gd name="connsiteY1" fmla="*/ 269685 h 2224863"/>
                    <a:gd name="connsiteX2" fmla="*/ 1356375 w 2128935"/>
                    <a:gd name="connsiteY2" fmla="*/ 285275 h 2224863"/>
                    <a:gd name="connsiteX3" fmla="*/ 1945168 w 2128935"/>
                    <a:gd name="connsiteY3" fmla="*/ 711177 h 2224863"/>
                    <a:gd name="connsiteX4" fmla="*/ 2127407 w 2128935"/>
                    <a:gd name="connsiteY4" fmla="*/ 1207469 h 2224863"/>
                    <a:gd name="connsiteX5" fmla="*/ 2128935 w 2128935"/>
                    <a:gd name="connsiteY5" fmla="*/ 1235757 h 2224863"/>
                    <a:gd name="connsiteX6" fmla="*/ 1280340 w 2128935"/>
                    <a:gd name="connsiteY6" fmla="*/ 2224863 h 2224863"/>
                    <a:gd name="connsiteX7" fmla="*/ 0 w 2128935"/>
                    <a:gd name="connsiteY7" fmla="*/ 1126407 h 2224863"/>
                    <a:gd name="connsiteX8" fmla="*/ 899 w 2128935"/>
                    <a:gd name="connsiteY8" fmla="*/ 1119918 h 2224863"/>
                    <a:gd name="connsiteX9" fmla="*/ 450644 w 2128935"/>
                    <a:gd name="connsiteY9" fmla="*/ 430738 h 2224863"/>
                    <a:gd name="connsiteX10" fmla="*/ 843796 w 2128935"/>
                    <a:gd name="connsiteY10" fmla="*/ 264192 h 2224863"/>
                    <a:gd name="connsiteX11" fmla="*/ 856159 w 2128935"/>
                    <a:gd name="connsiteY11" fmla="*/ 262311 h 222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8935" h="2224863">
                      <a:moveTo>
                        <a:pt x="1070437" y="0"/>
                      </a:moveTo>
                      <a:lnTo>
                        <a:pt x="1290738" y="269685"/>
                      </a:lnTo>
                      <a:lnTo>
                        <a:pt x="1356375" y="285275"/>
                      </a:lnTo>
                      <a:cubicBezTo>
                        <a:pt x="1587912" y="352086"/>
                        <a:pt x="1798492" y="496740"/>
                        <a:pt x="1945168" y="711177"/>
                      </a:cubicBezTo>
                      <a:cubicBezTo>
                        <a:pt x="2049937" y="864346"/>
                        <a:pt x="2109704" y="1034994"/>
                        <a:pt x="2127407" y="1207469"/>
                      </a:cubicBezTo>
                      <a:lnTo>
                        <a:pt x="2128935" y="1235757"/>
                      </a:lnTo>
                      <a:lnTo>
                        <a:pt x="1280340" y="2224863"/>
                      </a:lnTo>
                      <a:lnTo>
                        <a:pt x="0" y="1126407"/>
                      </a:lnTo>
                      <a:lnTo>
                        <a:pt x="899" y="1119918"/>
                      </a:lnTo>
                      <a:cubicBezTo>
                        <a:pt x="51648" y="849463"/>
                        <a:pt x="205574" y="598368"/>
                        <a:pt x="450644" y="430738"/>
                      </a:cubicBezTo>
                      <a:cubicBezTo>
                        <a:pt x="573180" y="346922"/>
                        <a:pt x="706902" y="291909"/>
                        <a:pt x="843796" y="264192"/>
                      </a:cubicBezTo>
                      <a:lnTo>
                        <a:pt x="856159" y="262311"/>
                      </a:lnTo>
                      <a:close/>
                    </a:path>
                  </a:pathLst>
                </a:custGeom>
                <a:solidFill>
                  <a:srgbClr val="F26631">
                    <a:alpha val="80000"/>
                  </a:srgb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11" name="TextBox 10"/>
              <p:cNvSpPr txBox="1"/>
              <p:nvPr/>
            </p:nvSpPr>
            <p:spPr>
              <a:xfrm rot="67384">
                <a:off x="324841" y="5613961"/>
                <a:ext cx="1644953" cy="1096227"/>
              </a:xfrm>
              <a:prstGeom prst="rect">
                <a:avLst/>
              </a:prstGeom>
              <a:noFill/>
            </p:spPr>
            <p:txBody>
              <a:bodyPr wrap="square" rtlCol="0">
                <a:spAutoFit/>
              </a:bodyPr>
              <a:lstStyle/>
              <a:p>
                <a:r>
                  <a:rPr lang="en-US" sz="1400" dirty="0">
                    <a:solidFill>
                      <a:schemeClr val="bg1"/>
                    </a:solidFill>
                  </a:rPr>
                  <a:t>Non-Grocery venturing </a:t>
                </a:r>
                <a:r>
                  <a:rPr lang="en-US" sz="1400" dirty="0" smtClean="0">
                    <a:solidFill>
                      <a:schemeClr val="bg1"/>
                    </a:solidFill>
                  </a:rPr>
                  <a:t/>
                </a:r>
                <a:br>
                  <a:rPr lang="en-US" sz="1400" dirty="0" smtClean="0">
                    <a:solidFill>
                      <a:schemeClr val="bg1"/>
                    </a:solidFill>
                  </a:rPr>
                </a:br>
                <a:r>
                  <a:rPr lang="en-US" sz="1400" dirty="0" smtClean="0">
                    <a:solidFill>
                      <a:schemeClr val="bg1"/>
                    </a:solidFill>
                  </a:rPr>
                  <a:t>into </a:t>
                </a:r>
                <a:r>
                  <a:rPr lang="en-US" sz="1400" dirty="0">
                    <a:solidFill>
                      <a:schemeClr val="bg1"/>
                    </a:solidFill>
                  </a:rPr>
                  <a:t>Fresh</a:t>
                </a:r>
              </a:p>
            </p:txBody>
          </p:sp>
        </p:grpSp>
        <p:pic>
          <p:nvPicPr>
            <p:cNvPr id="1050" name="Picture 26" descr="http://cdn.firstwefeast.com/assets/2013/02/Wawa-vs.-Sheetz.jpeg"/>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a:stretch/>
          </p:blipFill>
          <p:spPr bwMode="auto">
            <a:xfrm>
              <a:off x="3420071" y="4121755"/>
              <a:ext cx="1134763" cy="1134763"/>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pic>
          <p:nvPicPr>
            <p:cNvPr id="1052" name="Picture 28" descr="http://wealthydebates.com/wp-content/uploads/2014/07/Walgreens-MGM-Strip-Night-View-NW-Corner-Dawn.jpg"/>
            <p:cNvPicPr>
              <a:picLocks noChangeAspect="1" noChangeArrowheads="1"/>
            </p:cNvPicPr>
            <p:nvPr/>
          </p:nvPicPr>
          <p:blipFill rotWithShape="1">
            <a:blip r:embed="rId12" cstate="print">
              <a:extLst>
                <a:ext uri="{28A0092B-C50C-407E-A947-70E740481C1C}">
                  <a14:useLocalDpi xmlns="" xmlns:a14="http://schemas.microsoft.com/office/drawing/2010/main"/>
                </a:ext>
              </a:extLst>
            </a:blip>
            <a:srcRect r="19" b="35"/>
            <a:stretch/>
          </p:blipFill>
          <p:spPr bwMode="auto">
            <a:xfrm>
              <a:off x="3071668" y="5496324"/>
              <a:ext cx="1250278" cy="1250278"/>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pic>
          <p:nvPicPr>
            <p:cNvPr id="1054" name="Picture 30" descr="http://new.kirkstall.org.uk/wp-content/uploads/2014/04/Aldi-Hyde.jpg"/>
            <p:cNvPicPr>
              <a:picLocks noChangeAspect="1" noChangeArrowheads="1"/>
            </p:cNvPicPr>
            <p:nvPr/>
          </p:nvPicPr>
          <p:blipFill rotWithShape="1">
            <a:blip r:embed="rId13" cstate="print">
              <a:extLst>
                <a:ext uri="{28A0092B-C50C-407E-A947-70E740481C1C}">
                  <a14:useLocalDpi xmlns="" xmlns:a14="http://schemas.microsoft.com/office/drawing/2010/main" val="0"/>
                </a:ext>
              </a:extLst>
            </a:blip>
            <a:stretch/>
          </p:blipFill>
          <p:spPr bwMode="auto">
            <a:xfrm>
              <a:off x="2424935" y="5544488"/>
              <a:ext cx="819256" cy="819256"/>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pic>
          <p:nvPicPr>
            <p:cNvPr id="121" name="Picture 26" descr="http://cdn.firstwefeast.com/assets/2013/02/Wawa-vs.-Sheetz.jpeg"/>
            <p:cNvPicPr>
              <a:picLocks noChangeAspect="1" noChangeArrowheads="1"/>
            </p:cNvPicPr>
            <p:nvPr/>
          </p:nvPicPr>
          <p:blipFill rotWithShape="1">
            <a:blip r:embed="rId14" cstate="print">
              <a:extLst>
                <a:ext uri="{28A0092B-C50C-407E-A947-70E740481C1C}">
                  <a14:useLocalDpi xmlns="" xmlns:a14="http://schemas.microsoft.com/office/drawing/2010/main" val="0"/>
                </a:ext>
              </a:extLst>
            </a:blip>
            <a:srcRect/>
            <a:stretch/>
          </p:blipFill>
          <p:spPr bwMode="auto">
            <a:xfrm>
              <a:off x="3602503" y="4928704"/>
              <a:ext cx="952331" cy="952331"/>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pic>
          <p:nvPicPr>
            <p:cNvPr id="1056" name="Picture 32" descr="http://epower.core-mark.com/wp-content/uploads/2013/01/AmazonFresh-Truck.jpg"/>
            <p:cNvPicPr>
              <a:picLocks noChangeAspect="1" noChangeArrowheads="1"/>
            </p:cNvPicPr>
            <p:nvPr/>
          </p:nvPicPr>
          <p:blipFill rotWithShape="1">
            <a:blip r:embed="rId15" cstate="print">
              <a:extLst>
                <a:ext uri="{28A0092B-C50C-407E-A947-70E740481C1C}">
                  <a14:useLocalDpi xmlns="" xmlns:a14="http://schemas.microsoft.com/office/drawing/2010/main" val="0"/>
                </a:ext>
              </a:extLst>
            </a:blip>
            <a:srcRect t="-21133" r="37"/>
            <a:stretch/>
          </p:blipFill>
          <p:spPr bwMode="auto">
            <a:xfrm>
              <a:off x="1825725" y="5810212"/>
              <a:ext cx="911421" cy="911421"/>
            </a:xfrm>
            <a:prstGeom prst="ellipse">
              <a:avLst/>
            </a:prstGeom>
            <a:solidFill>
              <a:srgbClr val="635B59"/>
            </a:solidFill>
            <a:ln w="28575">
              <a:solidFill>
                <a:schemeClr val="bg1"/>
              </a:solidFill>
            </a:ln>
          </p:spPr>
        </p:pic>
        <p:pic>
          <p:nvPicPr>
            <p:cNvPr id="1058" name="Picture 34" descr="http://www.rachelleb.com/images/2006_11_patel_brothers.jpg"/>
            <p:cNvPicPr>
              <a:picLocks noChangeAspect="1" noChangeArrowheads="1"/>
            </p:cNvPicPr>
            <p:nvPr/>
          </p:nvPicPr>
          <p:blipFill rotWithShape="1">
            <a:blip r:embed="rId16" cstate="print">
              <a:extLst>
                <a:ext uri="{28A0092B-C50C-407E-A947-70E740481C1C}">
                  <a14:useLocalDpi xmlns="" xmlns:a14="http://schemas.microsoft.com/office/drawing/2010/main" val="0"/>
                </a:ext>
              </a:extLst>
            </a:blip>
            <a:srcRect/>
            <a:stretch/>
          </p:blipFill>
          <p:spPr bwMode="auto">
            <a:xfrm>
              <a:off x="3092468" y="6201764"/>
              <a:ext cx="824129" cy="824129"/>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grpSp>
      <p:grpSp>
        <p:nvGrpSpPr>
          <p:cNvPr id="72" name="Group 71"/>
          <p:cNvGrpSpPr/>
          <p:nvPr/>
        </p:nvGrpSpPr>
        <p:grpSpPr>
          <a:xfrm rot="21358562">
            <a:off x="4652798" y="192445"/>
            <a:ext cx="3959757" cy="2770955"/>
            <a:chOff x="4627590" y="121997"/>
            <a:chExt cx="4407408" cy="4112282"/>
          </a:xfrm>
        </p:grpSpPr>
        <p:pic>
          <p:nvPicPr>
            <p:cNvPr id="1036" name="Picture 12" descr="http://www.projectq.us/images/uploads/publix_front_650.jpg"/>
            <p:cNvPicPr>
              <a:picLocks noChangeAspect="1" noChangeArrowheads="1"/>
            </p:cNvPicPr>
            <p:nvPr/>
          </p:nvPicPr>
          <p:blipFill rotWithShape="1">
            <a:blip r:embed="rId17" cstate="print">
              <a:extLst>
                <a:ext uri="{28A0092B-C50C-407E-A947-70E740481C1C}">
                  <a14:useLocalDpi xmlns="" xmlns:a14="http://schemas.microsoft.com/office/drawing/2010/main"/>
                </a:ext>
              </a:extLst>
            </a:blip>
            <a:srcRect/>
            <a:stretch/>
          </p:blipFill>
          <p:spPr bwMode="auto">
            <a:xfrm rot="649652">
              <a:off x="4627590" y="749135"/>
              <a:ext cx="4407408" cy="3310128"/>
            </a:xfrm>
            <a:prstGeom prst="rect">
              <a:avLst/>
            </a:prstGeom>
            <a:blipFill>
              <a:blip r:embed="rId18" cstate="print"/>
              <a:stretch>
                <a:fillRect/>
              </a:stretch>
            </a:blipFill>
            <a:ln w="57150">
              <a:solidFill>
                <a:schemeClr val="bg1"/>
              </a:solidFill>
            </a:ln>
            <a:extLst/>
          </p:spPr>
        </p:pic>
        <p:sp>
          <p:nvSpPr>
            <p:cNvPr id="56" name="Freeform 55"/>
            <p:cNvSpPr/>
            <p:nvPr/>
          </p:nvSpPr>
          <p:spPr>
            <a:xfrm rot="8999783">
              <a:off x="4665055" y="121997"/>
              <a:ext cx="2053778" cy="2146319"/>
            </a:xfrm>
            <a:custGeom>
              <a:avLst/>
              <a:gdLst>
                <a:gd name="connsiteX0" fmla="*/ 1070437 w 2128935"/>
                <a:gd name="connsiteY0" fmla="*/ 0 h 2224863"/>
                <a:gd name="connsiteX1" fmla="*/ 1290738 w 2128935"/>
                <a:gd name="connsiteY1" fmla="*/ 269685 h 2224863"/>
                <a:gd name="connsiteX2" fmla="*/ 1356375 w 2128935"/>
                <a:gd name="connsiteY2" fmla="*/ 285275 h 2224863"/>
                <a:gd name="connsiteX3" fmla="*/ 1945168 w 2128935"/>
                <a:gd name="connsiteY3" fmla="*/ 711177 h 2224863"/>
                <a:gd name="connsiteX4" fmla="*/ 2127407 w 2128935"/>
                <a:gd name="connsiteY4" fmla="*/ 1207469 h 2224863"/>
                <a:gd name="connsiteX5" fmla="*/ 2128935 w 2128935"/>
                <a:gd name="connsiteY5" fmla="*/ 1235757 h 2224863"/>
                <a:gd name="connsiteX6" fmla="*/ 1280340 w 2128935"/>
                <a:gd name="connsiteY6" fmla="*/ 2224863 h 2224863"/>
                <a:gd name="connsiteX7" fmla="*/ 0 w 2128935"/>
                <a:gd name="connsiteY7" fmla="*/ 1126407 h 2224863"/>
                <a:gd name="connsiteX8" fmla="*/ 899 w 2128935"/>
                <a:gd name="connsiteY8" fmla="*/ 1119918 h 2224863"/>
                <a:gd name="connsiteX9" fmla="*/ 450644 w 2128935"/>
                <a:gd name="connsiteY9" fmla="*/ 430738 h 2224863"/>
                <a:gd name="connsiteX10" fmla="*/ 843796 w 2128935"/>
                <a:gd name="connsiteY10" fmla="*/ 264192 h 2224863"/>
                <a:gd name="connsiteX11" fmla="*/ 856159 w 2128935"/>
                <a:gd name="connsiteY11" fmla="*/ 262311 h 222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8935" h="2224863">
                  <a:moveTo>
                    <a:pt x="1070437" y="0"/>
                  </a:moveTo>
                  <a:lnTo>
                    <a:pt x="1290738" y="269685"/>
                  </a:lnTo>
                  <a:lnTo>
                    <a:pt x="1356375" y="285275"/>
                  </a:lnTo>
                  <a:cubicBezTo>
                    <a:pt x="1587912" y="352086"/>
                    <a:pt x="1798492" y="496740"/>
                    <a:pt x="1945168" y="711177"/>
                  </a:cubicBezTo>
                  <a:cubicBezTo>
                    <a:pt x="2049937" y="864346"/>
                    <a:pt x="2109704" y="1034994"/>
                    <a:pt x="2127407" y="1207469"/>
                  </a:cubicBezTo>
                  <a:lnTo>
                    <a:pt x="2128935" y="1235757"/>
                  </a:lnTo>
                  <a:lnTo>
                    <a:pt x="1280340" y="2224863"/>
                  </a:lnTo>
                  <a:lnTo>
                    <a:pt x="0" y="1126407"/>
                  </a:lnTo>
                  <a:lnTo>
                    <a:pt x="899" y="1119918"/>
                  </a:lnTo>
                  <a:cubicBezTo>
                    <a:pt x="51648" y="849463"/>
                    <a:pt x="205574" y="598368"/>
                    <a:pt x="450644" y="430738"/>
                  </a:cubicBezTo>
                  <a:cubicBezTo>
                    <a:pt x="573180" y="346922"/>
                    <a:pt x="706902" y="291909"/>
                    <a:pt x="843796" y="264192"/>
                  </a:cubicBezTo>
                  <a:lnTo>
                    <a:pt x="856159" y="262311"/>
                  </a:lnTo>
                  <a:close/>
                </a:path>
              </a:pathLst>
            </a:custGeom>
            <a:solidFill>
              <a:schemeClr val="accent2"/>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 name="TextBox 8"/>
            <p:cNvSpPr txBox="1"/>
            <p:nvPr/>
          </p:nvSpPr>
          <p:spPr>
            <a:xfrm rot="241438">
              <a:off x="4891244" y="594186"/>
              <a:ext cx="1588563" cy="1233255"/>
            </a:xfrm>
            <a:prstGeom prst="rect">
              <a:avLst/>
            </a:prstGeom>
            <a:noFill/>
          </p:spPr>
          <p:txBody>
            <a:bodyPr wrap="square" rtlCol="0">
              <a:spAutoFit/>
            </a:bodyPr>
            <a:lstStyle/>
            <a:p>
              <a:pPr algn="ctr"/>
              <a:r>
                <a:rPr lang="en-US" sz="1200" dirty="0" smtClean="0">
                  <a:solidFill>
                    <a:schemeClr val="bg1"/>
                  </a:solidFill>
                </a:rPr>
                <a:t>Traditional </a:t>
              </a:r>
              <a:br>
                <a:rPr lang="en-US" sz="1200" dirty="0" smtClean="0">
                  <a:solidFill>
                    <a:schemeClr val="bg1"/>
                  </a:solidFill>
                </a:rPr>
              </a:br>
              <a:r>
                <a:rPr lang="en-US" sz="1200" dirty="0" smtClean="0">
                  <a:solidFill>
                    <a:schemeClr val="bg1"/>
                  </a:solidFill>
                </a:rPr>
                <a:t>grocery retailers upping their fresh proposition</a:t>
              </a:r>
              <a:endParaRPr lang="en-US" sz="1200" dirty="0">
                <a:solidFill>
                  <a:schemeClr val="bg1"/>
                </a:solidFill>
              </a:endParaRPr>
            </a:p>
          </p:txBody>
        </p:sp>
        <p:pic>
          <p:nvPicPr>
            <p:cNvPr id="1040" name="Picture 16" descr="http://ww3.hdnux.com/photos/26/31/56/5872514/5/628x471.jpg"/>
            <p:cNvPicPr>
              <a:picLocks noChangeAspect="1" noChangeArrowheads="1"/>
            </p:cNvPicPr>
            <p:nvPr/>
          </p:nvPicPr>
          <p:blipFill rotWithShape="1">
            <a:blip r:embed="rId19" cstate="print">
              <a:extLst>
                <a:ext uri="{BEBA8EAE-BF5A-486C-A8C5-ECC9F3942E4B}">
                  <a14:imgProps xmlns="" xmlns:a14="http://schemas.microsoft.com/office/drawing/2010/main">
                    <a14:imgLayer r:embed="rId20">
                      <a14:imgEffect>
                        <a14:brightnessContrast bright="24000"/>
                      </a14:imgEffect>
                    </a14:imgLayer>
                  </a14:imgProps>
                </a:ext>
                <a:ext uri="{28A0092B-C50C-407E-A947-70E740481C1C}">
                  <a14:useLocalDpi xmlns="" xmlns:a14="http://schemas.microsoft.com/office/drawing/2010/main" val="0"/>
                </a:ext>
              </a:extLst>
            </a:blip>
            <a:srcRect r="6" b="10"/>
            <a:stretch/>
          </p:blipFill>
          <p:spPr bwMode="auto">
            <a:xfrm>
              <a:off x="5459694" y="2181710"/>
              <a:ext cx="1371600" cy="1371600"/>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pic>
          <p:nvPicPr>
            <p:cNvPr id="1042" name="Picture 18" descr="http://columbian.media.clients.ellingtoncms.com/img/croppedphotos/2014/03/12/471302_Safeway_store_001.jpg"/>
            <p:cNvPicPr>
              <a:picLocks noChangeAspect="1" noChangeArrowheads="1"/>
            </p:cNvPicPr>
            <p:nvPr/>
          </p:nvPicPr>
          <p:blipFill rotWithShape="1">
            <a:blip r:embed="rId21" cstate="print">
              <a:extLst>
                <a:ext uri="{BEBA8EAE-BF5A-486C-A8C5-ECC9F3942E4B}">
                  <a14:imgProps xmlns="" xmlns:a14="http://schemas.microsoft.com/office/drawing/2010/main">
                    <a14:imgLayer r:embed="rId22">
                      <a14:imgEffect>
                        <a14:brightnessContrast bright="12000"/>
                      </a14:imgEffect>
                    </a14:imgLayer>
                  </a14:imgProps>
                </a:ext>
                <a:ext uri="{28A0092B-C50C-407E-A947-70E740481C1C}">
                  <a14:useLocalDpi xmlns="" xmlns:a14="http://schemas.microsoft.com/office/drawing/2010/main"/>
                </a:ext>
              </a:extLst>
            </a:blip>
            <a:srcRect r="24" b="24"/>
            <a:stretch/>
          </p:blipFill>
          <p:spPr bwMode="auto">
            <a:xfrm>
              <a:off x="7241345" y="2278901"/>
              <a:ext cx="1554480" cy="1554480"/>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pic>
          <p:nvPicPr>
            <p:cNvPr id="1044" name="Picture 20" descr="http://www.placenorthwest.co.uk/assets/_files/cached/img/402x291.78876404494/mar_10/pnw__1269348219_Waitrose_Altrincham.jpg"/>
            <p:cNvPicPr>
              <a:picLocks noChangeAspect="1" noChangeArrowheads="1"/>
            </p:cNvPicPr>
            <p:nvPr/>
          </p:nvPicPr>
          <p:blipFill rotWithShape="1">
            <a:blip r:embed="rId23" cstate="print">
              <a:extLst>
                <a:ext uri="{28A0092B-C50C-407E-A947-70E740481C1C}">
                  <a14:useLocalDpi xmlns="" xmlns:a14="http://schemas.microsoft.com/office/drawing/2010/main"/>
                </a:ext>
              </a:extLst>
            </a:blip>
            <a:srcRect/>
            <a:stretch/>
          </p:blipFill>
          <p:spPr bwMode="auto">
            <a:xfrm>
              <a:off x="6535206" y="2867510"/>
              <a:ext cx="1162119" cy="1162119"/>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pic>
          <p:nvPicPr>
            <p:cNvPr id="1046" name="Picture 22" descr="http://accionesdebolsa.com/wp-content/uploads/2014/09/tescologo.jpg"/>
            <p:cNvPicPr>
              <a:picLocks noChangeAspect="1" noChangeArrowheads="1"/>
            </p:cNvPicPr>
            <p:nvPr/>
          </p:nvPicPr>
          <p:blipFill rotWithShape="1">
            <a:blip r:embed="rId24" cstate="print">
              <a:extLst>
                <a:ext uri="{28A0092B-C50C-407E-A947-70E740481C1C}">
                  <a14:useLocalDpi xmlns="" xmlns:a14="http://schemas.microsoft.com/office/drawing/2010/main"/>
                </a:ext>
              </a:extLst>
            </a:blip>
            <a:srcRect t="-34513" r="39"/>
            <a:stretch/>
          </p:blipFill>
          <p:spPr bwMode="auto">
            <a:xfrm>
              <a:off x="7697325" y="3293753"/>
              <a:ext cx="940526" cy="940526"/>
            </a:xfrm>
            <a:prstGeom prst="ellipse">
              <a:avLst/>
            </a:prstGeom>
            <a:solidFill>
              <a:srgbClr val="8BCAFF"/>
            </a:solidFill>
            <a:ln w="28575">
              <a:solidFill>
                <a:schemeClr val="bg1"/>
              </a:solidFill>
            </a:ln>
          </p:spPr>
        </p:pic>
      </p:grpSp>
      <p:grpSp>
        <p:nvGrpSpPr>
          <p:cNvPr id="98" name="Group 97"/>
          <p:cNvGrpSpPr/>
          <p:nvPr/>
        </p:nvGrpSpPr>
        <p:grpSpPr>
          <a:xfrm rot="620193">
            <a:off x="542287" y="814295"/>
            <a:ext cx="4183696" cy="2747956"/>
            <a:chOff x="414551" y="944719"/>
            <a:chExt cx="4656663" cy="4078150"/>
          </a:xfrm>
        </p:grpSpPr>
        <p:pic>
          <p:nvPicPr>
            <p:cNvPr id="99" name="Picture 2" descr="http://www.gaiahealthblog.com/wordpress1/wp-content/uploads/2013/08/whole-foods1.jpg"/>
            <p:cNvPicPr>
              <a:picLocks noChangeAspect="1" noChangeArrowheads="1"/>
            </p:cNvPicPr>
            <p:nvPr/>
          </p:nvPicPr>
          <p:blipFill rotWithShape="1">
            <a:blip r:embed="rId25" cstate="print">
              <a:extLst>
                <a:ext uri="{28A0092B-C50C-407E-A947-70E740481C1C}">
                  <a14:useLocalDpi xmlns="" xmlns:a14="http://schemas.microsoft.com/office/drawing/2010/main"/>
                </a:ext>
              </a:extLst>
            </a:blip>
            <a:stretch/>
          </p:blipFill>
          <p:spPr bwMode="auto">
            <a:xfrm rot="20700000">
              <a:off x="499214" y="944719"/>
              <a:ext cx="4572000" cy="3429000"/>
            </a:xfrm>
            <a:prstGeom prst="rect">
              <a:avLst/>
            </a:prstGeom>
            <a:solidFill>
              <a:schemeClr val="bg1"/>
            </a:solidFill>
            <a:ln w="57150">
              <a:solidFill>
                <a:schemeClr val="bg1"/>
              </a:solidFill>
            </a:ln>
          </p:spPr>
        </p:pic>
        <p:sp>
          <p:nvSpPr>
            <p:cNvPr id="100" name="Freeform 99"/>
            <p:cNvSpPr/>
            <p:nvPr/>
          </p:nvSpPr>
          <p:spPr>
            <a:xfrm rot="2062341">
              <a:off x="414551" y="2798005"/>
              <a:ext cx="2128935" cy="2224864"/>
            </a:xfrm>
            <a:custGeom>
              <a:avLst/>
              <a:gdLst>
                <a:gd name="connsiteX0" fmla="*/ 1070437 w 2128935"/>
                <a:gd name="connsiteY0" fmla="*/ 0 h 2224863"/>
                <a:gd name="connsiteX1" fmla="*/ 1290738 w 2128935"/>
                <a:gd name="connsiteY1" fmla="*/ 269685 h 2224863"/>
                <a:gd name="connsiteX2" fmla="*/ 1356375 w 2128935"/>
                <a:gd name="connsiteY2" fmla="*/ 285275 h 2224863"/>
                <a:gd name="connsiteX3" fmla="*/ 1945168 w 2128935"/>
                <a:gd name="connsiteY3" fmla="*/ 711177 h 2224863"/>
                <a:gd name="connsiteX4" fmla="*/ 2127407 w 2128935"/>
                <a:gd name="connsiteY4" fmla="*/ 1207469 h 2224863"/>
                <a:gd name="connsiteX5" fmla="*/ 2128935 w 2128935"/>
                <a:gd name="connsiteY5" fmla="*/ 1235757 h 2224863"/>
                <a:gd name="connsiteX6" fmla="*/ 1280340 w 2128935"/>
                <a:gd name="connsiteY6" fmla="*/ 2224863 h 2224863"/>
                <a:gd name="connsiteX7" fmla="*/ 0 w 2128935"/>
                <a:gd name="connsiteY7" fmla="*/ 1126407 h 2224863"/>
                <a:gd name="connsiteX8" fmla="*/ 899 w 2128935"/>
                <a:gd name="connsiteY8" fmla="*/ 1119918 h 2224863"/>
                <a:gd name="connsiteX9" fmla="*/ 450644 w 2128935"/>
                <a:gd name="connsiteY9" fmla="*/ 430738 h 2224863"/>
                <a:gd name="connsiteX10" fmla="*/ 843796 w 2128935"/>
                <a:gd name="connsiteY10" fmla="*/ 264192 h 2224863"/>
                <a:gd name="connsiteX11" fmla="*/ 856159 w 2128935"/>
                <a:gd name="connsiteY11" fmla="*/ 262311 h 222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8935" h="2224863">
                  <a:moveTo>
                    <a:pt x="1070437" y="0"/>
                  </a:moveTo>
                  <a:lnTo>
                    <a:pt x="1290738" y="269685"/>
                  </a:lnTo>
                  <a:lnTo>
                    <a:pt x="1356375" y="285275"/>
                  </a:lnTo>
                  <a:cubicBezTo>
                    <a:pt x="1587912" y="352086"/>
                    <a:pt x="1798492" y="496740"/>
                    <a:pt x="1945168" y="711177"/>
                  </a:cubicBezTo>
                  <a:cubicBezTo>
                    <a:pt x="2049937" y="864346"/>
                    <a:pt x="2109704" y="1034994"/>
                    <a:pt x="2127407" y="1207469"/>
                  </a:cubicBezTo>
                  <a:lnTo>
                    <a:pt x="2128935" y="1235757"/>
                  </a:lnTo>
                  <a:lnTo>
                    <a:pt x="1280340" y="2224863"/>
                  </a:lnTo>
                  <a:lnTo>
                    <a:pt x="0" y="1126407"/>
                  </a:lnTo>
                  <a:lnTo>
                    <a:pt x="899" y="1119918"/>
                  </a:lnTo>
                  <a:cubicBezTo>
                    <a:pt x="51648" y="849463"/>
                    <a:pt x="205574" y="598368"/>
                    <a:pt x="450644" y="430738"/>
                  </a:cubicBezTo>
                  <a:cubicBezTo>
                    <a:pt x="573180" y="346922"/>
                    <a:pt x="706902" y="291909"/>
                    <a:pt x="843796" y="264192"/>
                  </a:cubicBezTo>
                  <a:lnTo>
                    <a:pt x="856159" y="262311"/>
                  </a:lnTo>
                  <a:close/>
                </a:path>
              </a:pathLst>
            </a:custGeom>
            <a:solidFill>
              <a:schemeClr val="accent6"/>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1" name="TextBox 100"/>
            <p:cNvSpPr txBox="1"/>
            <p:nvPr/>
          </p:nvSpPr>
          <p:spPr>
            <a:xfrm rot="20435546">
              <a:off x="835264" y="2739892"/>
              <a:ext cx="1828800" cy="2055425"/>
            </a:xfrm>
            <a:prstGeom prst="rect">
              <a:avLst/>
            </a:prstGeom>
            <a:noFill/>
          </p:spPr>
          <p:txBody>
            <a:bodyPr wrap="square" rtlCol="0" anchor="ctr">
              <a:spAutoFit/>
            </a:bodyPr>
            <a:lstStyle/>
            <a:p>
              <a:r>
                <a:rPr lang="en-US" sz="1400" dirty="0" smtClean="0">
                  <a:solidFill>
                    <a:srgbClr val="1E1D22"/>
                  </a:solidFill>
                </a:rPr>
                <a:t>Specialty </a:t>
              </a:r>
              <a:br>
                <a:rPr lang="en-US" sz="1400" dirty="0" smtClean="0">
                  <a:solidFill>
                    <a:srgbClr val="1E1D22"/>
                  </a:solidFill>
                </a:rPr>
              </a:br>
              <a:r>
                <a:rPr lang="en-US" sz="1400" dirty="0" smtClean="0">
                  <a:solidFill>
                    <a:srgbClr val="1E1D22"/>
                  </a:solidFill>
                </a:rPr>
                <a:t>retailers </a:t>
              </a:r>
              <a:br>
                <a:rPr lang="en-US" sz="1400" dirty="0" smtClean="0">
                  <a:solidFill>
                    <a:srgbClr val="1E1D22"/>
                  </a:solidFill>
                </a:rPr>
              </a:br>
              <a:r>
                <a:rPr lang="en-US" sz="1400" dirty="0" smtClean="0">
                  <a:solidFill>
                    <a:srgbClr val="1E1D22"/>
                  </a:solidFill>
                </a:rPr>
                <a:t>setting the </a:t>
              </a:r>
              <a:br>
                <a:rPr lang="en-US" sz="1400" dirty="0" smtClean="0">
                  <a:solidFill>
                    <a:srgbClr val="1E1D22"/>
                  </a:solidFill>
                </a:rPr>
              </a:br>
              <a:r>
                <a:rPr lang="en-US" sz="1400" dirty="0" smtClean="0">
                  <a:solidFill>
                    <a:srgbClr val="1E1D22"/>
                  </a:solidFill>
                </a:rPr>
                <a:t>bar on expectations </a:t>
              </a:r>
              <a:br>
                <a:rPr lang="en-US" sz="1400" dirty="0" smtClean="0">
                  <a:solidFill>
                    <a:srgbClr val="1E1D22"/>
                  </a:solidFill>
                </a:rPr>
              </a:br>
              <a:r>
                <a:rPr lang="en-US" sz="1400" dirty="0" smtClean="0">
                  <a:solidFill>
                    <a:srgbClr val="1E1D22"/>
                  </a:solidFill>
                </a:rPr>
                <a:t>for Fresh</a:t>
              </a:r>
              <a:endParaRPr lang="en-US" sz="1400" dirty="0">
                <a:solidFill>
                  <a:srgbClr val="1E1D22"/>
                </a:solidFill>
              </a:endParaRPr>
            </a:p>
          </p:txBody>
        </p:sp>
        <p:pic>
          <p:nvPicPr>
            <p:cNvPr id="102" name="Picture 101"/>
            <p:cNvPicPr>
              <a:picLocks noChangeAspect="1"/>
            </p:cNvPicPr>
            <p:nvPr/>
          </p:nvPicPr>
          <p:blipFill rotWithShape="1">
            <a:blip r:embed="rId26" cstate="print"/>
            <a:srcRect t="-472" r="1"/>
            <a:stretch/>
          </p:blipFill>
          <p:spPr>
            <a:xfrm>
              <a:off x="2568313" y="2368341"/>
              <a:ext cx="1371600" cy="1371600"/>
            </a:xfrm>
            <a:prstGeom prst="ellipse">
              <a:avLst/>
            </a:prstGeom>
            <a:ln w="28575">
              <a:solidFill>
                <a:schemeClr val="bg1"/>
              </a:solidFill>
            </a:ln>
          </p:spPr>
        </p:pic>
        <p:pic>
          <p:nvPicPr>
            <p:cNvPr id="103" name="Picture 4" descr="http://www.mysouthborough.com/wp-content/uploads/2011/10/20111014-wegmans.jpg"/>
            <p:cNvPicPr>
              <a:picLocks noChangeAspect="1" noChangeArrowheads="1"/>
            </p:cNvPicPr>
            <p:nvPr/>
          </p:nvPicPr>
          <p:blipFill rotWithShape="1">
            <a:blip r:embed="rId27" cstate="print">
              <a:extLst>
                <a:ext uri="{28A0092B-C50C-407E-A947-70E740481C1C}">
                  <a14:useLocalDpi xmlns="" xmlns:a14="http://schemas.microsoft.com/office/drawing/2010/main" val="0"/>
                </a:ext>
              </a:extLst>
            </a:blip>
            <a:stretch/>
          </p:blipFill>
          <p:spPr bwMode="auto">
            <a:xfrm>
              <a:off x="4097807" y="2497948"/>
              <a:ext cx="928244" cy="928244"/>
            </a:xfrm>
            <a:prstGeom prst="ellipse">
              <a:avLst/>
            </a:prstGeom>
            <a:noFill/>
            <a:ln w="28575">
              <a:solidFill>
                <a:schemeClr val="bg1">
                  <a:alpha val="80000"/>
                </a:schemeClr>
              </a:solidFill>
            </a:ln>
            <a:extLst>
              <a:ext uri="{909E8E84-426E-40dd-AFC4-6F175D3DCCD1}">
                <a14:hiddenFill xmlns="" xmlns:a14="http://schemas.microsoft.com/office/drawing/2010/main">
                  <a:solidFill>
                    <a:srgbClr val="FFFFFF"/>
                  </a:solidFill>
                </a14:hiddenFill>
              </a:ext>
            </a:extLst>
          </p:spPr>
        </p:pic>
        <p:pic>
          <p:nvPicPr>
            <p:cNvPr id="104" name="Picture 10" descr="http://www.groceryheadquarters.com/wp-content/uploads/2013/01/IMG_0084-620x413.jpg"/>
            <p:cNvPicPr>
              <a:picLocks noChangeAspect="1" noChangeArrowheads="1"/>
            </p:cNvPicPr>
            <p:nvPr/>
          </p:nvPicPr>
          <p:blipFill rotWithShape="1">
            <a:blip r:embed="rId28" cstate="print">
              <a:extLst>
                <a:ext uri="{28A0092B-C50C-407E-A947-70E740481C1C}">
                  <a14:useLocalDpi xmlns="" xmlns:a14="http://schemas.microsoft.com/office/drawing/2010/main" val="0"/>
                </a:ext>
              </a:extLst>
            </a:blip>
            <a:stretch/>
          </p:blipFill>
          <p:spPr bwMode="auto">
            <a:xfrm>
              <a:off x="2619194" y="3181791"/>
              <a:ext cx="914400" cy="914400"/>
            </a:xfrm>
            <a:prstGeom prst="ellipse">
              <a:avLst/>
            </a:prstGeom>
            <a:ln w="28575">
              <a:solidFill>
                <a:schemeClr val="bg1"/>
              </a:solidFill>
            </a:ln>
            <a:extLst>
              <a:ext uri="{909E8E84-426E-40dd-AFC4-6F175D3DCCD1}">
                <a14:hiddenFill xmlns="" xmlns:a14="http://schemas.microsoft.com/office/drawing/2010/main">
                  <a:solidFill>
                    <a:srgbClr val="FFFFFF"/>
                  </a:solidFill>
                </a14:hiddenFill>
              </a:ext>
            </a:extLst>
          </p:spPr>
        </p:pic>
        <p:pic>
          <p:nvPicPr>
            <p:cNvPr id="105" name="Picture 6" descr="http://upload.wikimedia.org/wikipedia/commons/d/de/FairwayMarket_ParamusOpening.JPG"/>
            <p:cNvPicPr>
              <a:picLocks noChangeAspect="1" noChangeArrowheads="1"/>
            </p:cNvPicPr>
            <p:nvPr/>
          </p:nvPicPr>
          <p:blipFill rotWithShape="1">
            <a:blip r:embed="rId29" cstate="print">
              <a:extLst>
                <a:ext uri="{28A0092B-C50C-407E-A947-70E740481C1C}">
                  <a14:useLocalDpi xmlns="" xmlns:a14="http://schemas.microsoft.com/office/drawing/2010/main" val="0"/>
                </a:ext>
              </a:extLst>
            </a:blip>
            <a:srcRect l="-1383" t="-12215" b="17"/>
            <a:stretch/>
          </p:blipFill>
          <p:spPr bwMode="auto">
            <a:xfrm>
              <a:off x="3704432" y="3181791"/>
              <a:ext cx="786750" cy="786750"/>
            </a:xfrm>
            <a:prstGeom prst="ellipse">
              <a:avLst/>
            </a:prstGeom>
            <a:solidFill>
              <a:srgbClr val="ADCEFA"/>
            </a:solidFill>
            <a:ln w="28575">
              <a:solidFill>
                <a:schemeClr val="bg1"/>
              </a:solidFill>
            </a:ln>
          </p:spPr>
        </p:pic>
      </p:grpSp>
      <p:sp>
        <p:nvSpPr>
          <p:cNvPr id="115" name="Slide Number Placeholder 114"/>
          <p:cNvSpPr>
            <a:spLocks noGrp="1"/>
          </p:cNvSpPr>
          <p:nvPr>
            <p:ph type="sldNum" sz="quarter" idx="11"/>
          </p:nvPr>
        </p:nvSpPr>
        <p:spPr/>
        <p:txBody>
          <a:bodyPr/>
          <a:lstStyle/>
          <a:p>
            <a:fld id="{5069E927-15F6-8846-9E92-04BAA7737A2A}" type="slidenum">
              <a:rPr lang="en-US" smtClean="0"/>
              <a:pPr/>
              <a:t>7</a:t>
            </a:fld>
            <a:endParaRPr lang="en-US" dirty="0"/>
          </a:p>
        </p:txBody>
      </p:sp>
    </p:spTree>
    <p:extLst>
      <p:ext uri="{BB962C8B-B14F-4D97-AF65-F5344CB8AC3E}">
        <p14:creationId xmlns="" xmlns:p14="http://schemas.microsoft.com/office/powerpoint/2010/main" val="156431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1436" y="1"/>
            <a:ext cx="8702565" cy="4895193"/>
          </a:xfrm>
          <a:prstGeom prst="rect">
            <a:avLst/>
          </a:prstGeom>
        </p:spPr>
      </p:pic>
      <p:pic>
        <p:nvPicPr>
          <p:cNvPr id="4" name="Picture 3"/>
          <p:cNvPicPr>
            <a:picLocks noChangeAspect="1"/>
          </p:cNvPicPr>
          <p:nvPr/>
        </p:nvPicPr>
        <p:blipFill rotWithShape="1">
          <a:blip r:embed="rId4" cstate="print"/>
          <a:stretch/>
        </p:blipFill>
        <p:spPr>
          <a:xfrm>
            <a:off x="1005841" y="2104696"/>
            <a:ext cx="4965595" cy="2467448"/>
          </a:xfrm>
          <a:prstGeom prst="rect">
            <a:avLst/>
          </a:prstGeom>
          <a:noFill/>
          <a:ln>
            <a:noFill/>
          </a:ln>
        </p:spPr>
      </p:pic>
      <p:sp>
        <p:nvSpPr>
          <p:cNvPr id="2" name="Title 1"/>
          <p:cNvSpPr>
            <a:spLocks noGrp="1"/>
          </p:cNvSpPr>
          <p:nvPr>
            <p:ph type="title"/>
          </p:nvPr>
        </p:nvSpPr>
        <p:spPr>
          <a:xfrm>
            <a:off x="441436" y="106906"/>
            <a:ext cx="3457902" cy="342900"/>
          </a:xfrm>
          <a:noFill/>
        </p:spPr>
        <p:txBody>
          <a:bodyPr anchor="t"/>
          <a:lstStyle/>
          <a:p>
            <a:r>
              <a:rPr lang="en-US" dirty="0" smtClean="0"/>
              <a:t>Even</a:t>
            </a:r>
            <a:br>
              <a:rPr lang="en-US" dirty="0" smtClean="0"/>
            </a:br>
            <a:r>
              <a:rPr lang="en-US" dirty="0" smtClean="0"/>
              <a:t>Airports </a:t>
            </a:r>
            <a:br>
              <a:rPr lang="en-US" dirty="0" smtClean="0"/>
            </a:br>
            <a:r>
              <a:rPr lang="en-US" dirty="0" smtClean="0"/>
              <a:t>Are </a:t>
            </a:r>
            <a:r>
              <a:rPr lang="en-US" dirty="0"/>
              <a:t>Getting </a:t>
            </a:r>
            <a:r>
              <a:rPr lang="en-US" dirty="0" smtClean="0"/>
              <a:t/>
            </a:r>
            <a:br>
              <a:rPr lang="en-US" dirty="0" smtClean="0"/>
            </a:br>
            <a:r>
              <a:rPr lang="en-US" dirty="0" smtClean="0"/>
              <a:t>Fresh</a:t>
            </a:r>
            <a:r>
              <a:rPr lang="en-US" dirty="0"/>
              <a:t>…</a:t>
            </a:r>
          </a:p>
        </p:txBody>
      </p:sp>
      <p:sp>
        <p:nvSpPr>
          <p:cNvPr id="12" name="Slide Number Placeholder 11"/>
          <p:cNvSpPr>
            <a:spLocks noGrp="1"/>
          </p:cNvSpPr>
          <p:nvPr>
            <p:ph type="sldNum" sz="quarter" idx="11"/>
          </p:nvPr>
        </p:nvSpPr>
        <p:spPr/>
        <p:txBody>
          <a:bodyPr/>
          <a:lstStyle/>
          <a:p>
            <a:fld id="{5069E927-15F6-8846-9E92-04BAA7737A2A}" type="slidenum">
              <a:rPr lang="en-US" smtClean="0">
                <a:latin typeface="Gisha"/>
              </a:rPr>
              <a:pPr/>
              <a:t>8</a:t>
            </a:fld>
            <a:endParaRPr lang="en-US" dirty="0">
              <a:latin typeface="Gisha"/>
            </a:endParaRPr>
          </a:p>
        </p:txBody>
      </p:sp>
      <p:pic>
        <p:nvPicPr>
          <p:cNvPr id="5" name="Picture 4" descr="Screen Shot 2014-10-10 at 12.55.23 PM.png" hidden="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448649" y="1440937"/>
            <a:ext cx="3725954" cy="1873763"/>
          </a:xfrm>
          <a:prstGeom prst="rect">
            <a:avLst/>
          </a:prstGeom>
          <a:noFill/>
          <a:ln>
            <a:noFill/>
          </a:ln>
        </p:spPr>
      </p:pic>
      <p:sp>
        <p:nvSpPr>
          <p:cNvPr id="3" name="Footer Placeholder 2"/>
          <p:cNvSpPr>
            <a:spLocks noGrp="1"/>
          </p:cNvSpPr>
          <p:nvPr>
            <p:ph type="ftr" sz="quarter" idx="10"/>
          </p:nvPr>
        </p:nvSpPr>
        <p:spPr/>
        <p:txBody>
          <a:bodyPr/>
          <a:lstStyle/>
          <a:p>
            <a:pPr defTabSz="457200"/>
            <a:r>
              <a:rPr lang="en-US" smtClean="0">
                <a:solidFill>
                  <a:srgbClr val="606160"/>
                </a:solidFill>
              </a:rPr>
              <a:t>LAX Farmer’s Market</a:t>
            </a:r>
            <a:endParaRPr lang="en-US" dirty="0">
              <a:solidFill>
                <a:srgbClr val="606160"/>
              </a:solidFill>
            </a:endParaRPr>
          </a:p>
        </p:txBody>
      </p:sp>
      <p:pic>
        <p:nvPicPr>
          <p:cNvPr id="9" name="Picture 8" descr="Untitled-1.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981592" y="4572145"/>
            <a:ext cx="851925" cy="411480"/>
          </a:xfrm>
          <a:prstGeom prst="rect">
            <a:avLst/>
          </a:prstGeom>
        </p:spPr>
      </p:pic>
    </p:spTree>
    <p:extLst>
      <p:ext uri="{BB962C8B-B14F-4D97-AF65-F5344CB8AC3E}">
        <p14:creationId xmlns="" xmlns:p14="http://schemas.microsoft.com/office/powerpoint/2010/main" val="350663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 insider.jpg" hidden="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3362" y="701062"/>
            <a:ext cx="8877276" cy="3741377"/>
          </a:xfrm>
          <a:prstGeom prst="rect">
            <a:avLst/>
          </a:prstGeom>
        </p:spPr>
      </p:pic>
      <p:grpSp>
        <p:nvGrpSpPr>
          <p:cNvPr id="9" name="Group 8"/>
          <p:cNvGrpSpPr/>
          <p:nvPr/>
        </p:nvGrpSpPr>
        <p:grpSpPr>
          <a:xfrm>
            <a:off x="1122089" y="944327"/>
            <a:ext cx="6899822" cy="3582890"/>
            <a:chOff x="964640" y="1273532"/>
            <a:chExt cx="7432386" cy="5145915"/>
          </a:xfrm>
        </p:grpSpPr>
        <p:pic>
          <p:nvPicPr>
            <p:cNvPr id="2" name="Picture 1" descr="Screen Shot 2014-10-10 at 1.01.33 PM.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83143" y="1305002"/>
              <a:ext cx="3669242" cy="2391454"/>
            </a:xfrm>
            <a:prstGeom prst="rect">
              <a:avLst/>
            </a:prstGeom>
            <a:noFill/>
            <a:ln>
              <a:solidFill>
                <a:schemeClr val="bg2">
                  <a:lumMod val="40000"/>
                  <a:lumOff val="60000"/>
                </a:schemeClr>
              </a:solidFill>
            </a:ln>
          </p:spPr>
        </p:pic>
        <p:pic>
          <p:nvPicPr>
            <p:cNvPr id="4" name="Picture 3" descr="Screen Shot 2014-10-10 at 1.00.33 PM.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739426" y="3979507"/>
              <a:ext cx="3657600" cy="2439940"/>
            </a:xfrm>
            <a:prstGeom prst="rect">
              <a:avLst/>
            </a:prstGeom>
            <a:noFill/>
            <a:ln>
              <a:solidFill>
                <a:schemeClr val="bg2">
                  <a:lumMod val="40000"/>
                  <a:lumOff val="60000"/>
                </a:schemeClr>
              </a:solidFill>
            </a:ln>
          </p:spPr>
        </p:pic>
        <p:pic>
          <p:nvPicPr>
            <p:cNvPr id="5" name="Picture 4" descr="Screen Shot 2014-10-10 at 1.00.08 PM.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739426" y="1273532"/>
              <a:ext cx="3657600" cy="2440975"/>
            </a:xfrm>
            <a:prstGeom prst="rect">
              <a:avLst/>
            </a:prstGeom>
            <a:noFill/>
            <a:ln>
              <a:solidFill>
                <a:schemeClr val="bg2">
                  <a:lumMod val="40000"/>
                  <a:lumOff val="60000"/>
                </a:schemeClr>
              </a:solidFill>
            </a:ln>
          </p:spPr>
        </p:pic>
        <p:pic>
          <p:nvPicPr>
            <p:cNvPr id="6" name="Picture 5" descr="Screen Shot 2014-10-10 at 12.59.29 PM.png"/>
            <p:cNvPicPr>
              <a:picLocks noChangeAspect="1"/>
            </p:cNvPicPr>
            <p:nvPr/>
          </p:nvPicPr>
          <p:blipFill rotWithShape="1">
            <a:blip r:embed="rId7" cstate="print">
              <a:extLst>
                <a:ext uri="{28A0092B-C50C-407E-A947-70E740481C1C}">
                  <a14:useLocalDpi xmlns="" xmlns:a14="http://schemas.microsoft.com/office/drawing/2010/main" val="0"/>
                </a:ext>
              </a:extLst>
            </a:blip>
            <a:srcRect r="21"/>
            <a:stretch/>
          </p:blipFill>
          <p:spPr>
            <a:xfrm>
              <a:off x="964640" y="3988526"/>
              <a:ext cx="3687745" cy="2430921"/>
            </a:xfrm>
            <a:prstGeom prst="rect">
              <a:avLst/>
            </a:prstGeom>
            <a:noFill/>
            <a:ln>
              <a:solidFill>
                <a:schemeClr val="bg2">
                  <a:lumMod val="40000"/>
                  <a:lumOff val="60000"/>
                </a:schemeClr>
              </a:solidFill>
            </a:ln>
          </p:spPr>
        </p:pic>
      </p:grpSp>
      <p:sp>
        <p:nvSpPr>
          <p:cNvPr id="7" name="Title 6"/>
          <p:cNvSpPr>
            <a:spLocks noGrp="1"/>
          </p:cNvSpPr>
          <p:nvPr>
            <p:ph type="title"/>
          </p:nvPr>
        </p:nvSpPr>
        <p:spPr/>
        <p:txBody>
          <a:bodyPr/>
          <a:lstStyle/>
          <a:p>
            <a:r>
              <a:rPr lang="en-US" dirty="0"/>
              <a:t>Fresh To Your Door</a:t>
            </a:r>
            <a:r>
              <a:rPr lang="en-US" dirty="0" smtClean="0"/>
              <a:t>…</a:t>
            </a:r>
            <a:endParaRPr lang="en-US" dirty="0"/>
          </a:p>
        </p:txBody>
      </p:sp>
      <p:sp>
        <p:nvSpPr>
          <p:cNvPr id="10" name="Slide Number Placeholder 9"/>
          <p:cNvSpPr>
            <a:spLocks noGrp="1"/>
          </p:cNvSpPr>
          <p:nvPr>
            <p:ph type="sldNum" sz="quarter" idx="11"/>
          </p:nvPr>
        </p:nvSpPr>
        <p:spPr/>
        <p:txBody>
          <a:bodyPr/>
          <a:lstStyle/>
          <a:p>
            <a:fld id="{5069E927-15F6-8846-9E92-04BAA7737A2A}" type="slidenum">
              <a:rPr lang="en-US" smtClean="0"/>
              <a:pPr/>
              <a:t>9</a:t>
            </a:fld>
            <a:endParaRPr lang="en-US" dirty="0"/>
          </a:p>
        </p:txBody>
      </p:sp>
      <p:pic>
        <p:nvPicPr>
          <p:cNvPr id="1026" name="Picture 2"/>
          <p:cNvPicPr>
            <a:picLocks noChangeAspect="1" noChangeArrowheads="1"/>
          </p:cNvPicPr>
          <p:nvPr/>
        </p:nvPicPr>
        <p:blipFill>
          <a:blip r:embed="rId8" cstate="print"/>
          <a:srcRect/>
          <a:stretch>
            <a:fillRect/>
          </a:stretch>
        </p:blipFill>
        <p:spPr bwMode="auto">
          <a:xfrm>
            <a:off x="2339584" y="1543188"/>
            <a:ext cx="4412011" cy="2201379"/>
          </a:xfrm>
          <a:prstGeom prst="rect">
            <a:avLst/>
          </a:prstGeom>
          <a:noFill/>
          <a:ln w="9525">
            <a:solidFill>
              <a:schemeClr val="bg2">
                <a:lumMod val="40000"/>
                <a:lumOff val="60000"/>
              </a:schemeClr>
            </a:solidFill>
            <a:miter lim="800000"/>
            <a:headEnd/>
            <a:tailEnd/>
          </a:ln>
        </p:spPr>
      </p:pic>
    </p:spTree>
    <p:extLst>
      <p:ext uri="{BB962C8B-B14F-4D97-AF65-F5344CB8AC3E}">
        <p14:creationId xmlns="" xmlns:p14="http://schemas.microsoft.com/office/powerpoint/2010/main" val="97918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ro">
  <a:themeElements>
    <a:clrScheme name="NEW TREND WHEEL">
      <a:dk1>
        <a:srgbClr val="002757"/>
      </a:dk1>
      <a:lt1>
        <a:srgbClr val="FFFFFE"/>
      </a:lt1>
      <a:dk2>
        <a:srgbClr val="00B5CC"/>
      </a:dk2>
      <a:lt2>
        <a:srgbClr val="616161"/>
      </a:lt2>
      <a:accent1>
        <a:srgbClr val="C1D82F"/>
      </a:accent1>
      <a:accent2>
        <a:srgbClr val="00B193"/>
      </a:accent2>
      <a:accent3>
        <a:srgbClr val="650360"/>
      </a:accent3>
      <a:accent4>
        <a:srgbClr val="D60C8C"/>
      </a:accent4>
      <a:accent5>
        <a:srgbClr val="F26631"/>
      </a:accent5>
      <a:accent6>
        <a:srgbClr val="FDBB30"/>
      </a:accent6>
      <a:hlink>
        <a:srgbClr val="002757"/>
      </a:hlink>
      <a:folHlink>
        <a:srgbClr val="00B0F0"/>
      </a:folHlink>
    </a:clrScheme>
    <a:fontScheme name="Custom 4">
      <a:majorFont>
        <a:latin typeface="Gisha"/>
        <a:ea typeface=""/>
        <a:cs typeface=""/>
      </a:majorFont>
      <a:minorFont>
        <a:latin typeface="Gish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hifting demo">
  <a:themeElements>
    <a:clrScheme name="NEW TREND WHEEL">
      <a:dk1>
        <a:srgbClr val="002757"/>
      </a:dk1>
      <a:lt1>
        <a:srgbClr val="FFFFFE"/>
      </a:lt1>
      <a:dk2>
        <a:srgbClr val="00B5CC"/>
      </a:dk2>
      <a:lt2>
        <a:srgbClr val="616161"/>
      </a:lt2>
      <a:accent1>
        <a:srgbClr val="C1D82F"/>
      </a:accent1>
      <a:accent2>
        <a:srgbClr val="00B193"/>
      </a:accent2>
      <a:accent3>
        <a:srgbClr val="650360"/>
      </a:accent3>
      <a:accent4>
        <a:srgbClr val="D60C8C"/>
      </a:accent4>
      <a:accent5>
        <a:srgbClr val="F26631"/>
      </a:accent5>
      <a:accent6>
        <a:srgbClr val="FDBB30"/>
      </a:accent6>
      <a:hlink>
        <a:srgbClr val="002757"/>
      </a:hlink>
      <a:folHlink>
        <a:srgbClr val="00B0F0"/>
      </a:folHlink>
    </a:clrScheme>
    <a:fontScheme name="Custom 4">
      <a:majorFont>
        <a:latin typeface="Gisha"/>
        <a:ea typeface=""/>
        <a:cs typeface=""/>
      </a:majorFont>
      <a:minorFont>
        <a:latin typeface="Gish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shifting demo">
  <a:themeElements>
    <a:clrScheme name="NEW TREND WHEEL">
      <a:dk1>
        <a:srgbClr val="002757"/>
      </a:dk1>
      <a:lt1>
        <a:srgbClr val="FFFFFE"/>
      </a:lt1>
      <a:dk2>
        <a:srgbClr val="00B5CC"/>
      </a:dk2>
      <a:lt2>
        <a:srgbClr val="616161"/>
      </a:lt2>
      <a:accent1>
        <a:srgbClr val="C1D82F"/>
      </a:accent1>
      <a:accent2>
        <a:srgbClr val="00B193"/>
      </a:accent2>
      <a:accent3>
        <a:srgbClr val="650360"/>
      </a:accent3>
      <a:accent4>
        <a:srgbClr val="D60C8C"/>
      </a:accent4>
      <a:accent5>
        <a:srgbClr val="F26631"/>
      </a:accent5>
      <a:accent6>
        <a:srgbClr val="FDBB30"/>
      </a:accent6>
      <a:hlink>
        <a:srgbClr val="002757"/>
      </a:hlink>
      <a:folHlink>
        <a:srgbClr val="00B0F0"/>
      </a:folHlink>
    </a:clrScheme>
    <a:fontScheme name="Custom 4">
      <a:majorFont>
        <a:latin typeface="Gisha"/>
        <a:ea typeface=""/>
        <a:cs typeface=""/>
      </a:majorFont>
      <a:minorFont>
        <a:latin typeface="Gish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Document_x0020_Description xmlns="42c34da7-6692-4b95-b7bc-27b8d9d0173e">Updated template, new logo, new corporate identity</Document_x0020_Description>
    <Daymon_x0020_Business_x0020_Unit xmlns="42c34da7-6692-4b95-b7bc-27b8d9d0173e"/>
  </documentManagement>
</p:properties>
</file>

<file path=customXml/item2.xml><?xml version="1.0" encoding="utf-8"?>
<ct:contentTypeSchema xmlns:ct="http://schemas.microsoft.com/office/2006/metadata/contentType" xmlns:ma="http://schemas.microsoft.com/office/2006/metadata/properties/metaAttributes" ct:_="" ma:_="" ma:contentTypeName="Daymon Document" ma:contentTypeID="0x0101007073CA700B84E44CB5F0AB256031DD85009A0409DB1F08CC49975807CEFFB926F9" ma:contentTypeVersion="9" ma:contentTypeDescription="" ma:contentTypeScope="" ma:versionID="f392845ca633f987b1c1f952e6a55f21">
  <xsd:schema xmlns:xsd="http://www.w3.org/2001/XMLSchema" xmlns:xs="http://www.w3.org/2001/XMLSchema" xmlns:p="http://schemas.microsoft.com/office/2006/metadata/properties" xmlns:ns3="42c34da7-6692-4b95-b7bc-27b8d9d0173e" targetNamespace="http://schemas.microsoft.com/office/2006/metadata/properties" ma:root="true" ma:fieldsID="89939855bacd5d4fe6d52359a3ac6bbf" ns3:_="">
    <xsd:import namespace="42c34da7-6692-4b95-b7bc-27b8d9d0173e"/>
    <xsd:element name="properties">
      <xsd:complexType>
        <xsd:sequence>
          <xsd:element name="documentManagement">
            <xsd:complexType>
              <xsd:all>
                <xsd:element ref="ns3:Document_x0020_Description" minOccurs="0"/>
                <xsd:element ref="ns3:Daymon_x0020_Business_x0020_Uni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34da7-6692-4b95-b7bc-27b8d9d0173e" elementFormDefault="qualified">
    <xsd:import namespace="http://schemas.microsoft.com/office/2006/documentManagement/types"/>
    <xsd:import namespace="http://schemas.microsoft.com/office/infopath/2007/PartnerControls"/>
    <xsd:element name="Document_x0020_Description" ma:index="3" nillable="true" ma:displayName="Document Description" ma:internalName="Document_x0020_Description" ma:readOnly="false">
      <xsd:simpleType>
        <xsd:restriction base="dms:Note">
          <xsd:maxLength value="255"/>
        </xsd:restriction>
      </xsd:simpleType>
    </xsd:element>
    <xsd:element name="Daymon_x0020_Business_x0020_Unit" ma:index="4" nillable="true" ma:displayName="Daymon Business Unit" ma:list="7e4399cc-85d2-4c62-97e5-e8822222ad2f" ma:internalName="Daymon_x0020_Business_x0020_Unit" ma:readOnly="false" ma:showField="Business_x0020_Unit_x0020_Name_x" ma:web="42c34da7-6692-4b95-b7bc-27b8d9d017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xsd:element name="keywords" minOccurs="0" maxOccurs="1" type="xsd:string" ma:index="2"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FC359D-E42F-4EC8-8ADF-9ADA05381565}">
  <ds:schemaRefs>
    <ds:schemaRef ds:uri="http://schemas.microsoft.com/office/2006/metadata/properties"/>
    <ds:schemaRef ds:uri="42c34da7-6692-4b95-b7bc-27b8d9d0173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37B908DE-6406-4D0E-B234-E2D492D1C9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c34da7-6692-4b95-b7bc-27b8d9d017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FD587C-EE97-4AD4-B44A-B361385A2D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23029</TotalTime>
  <Words>1845</Words>
  <Application>Microsoft Office PowerPoint</Application>
  <PresentationFormat>On-screen Show (16:9)</PresentationFormat>
  <Paragraphs>385</Paragraphs>
  <Slides>28</Slides>
  <Notes>28</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Intro</vt:lpstr>
      <vt:lpstr>shifting demo</vt:lpstr>
      <vt:lpstr>1_shifting demo</vt:lpstr>
      <vt:lpstr>Slide 1</vt:lpstr>
      <vt:lpstr>Slide 2</vt:lpstr>
      <vt:lpstr>Slide 3</vt:lpstr>
      <vt:lpstr>Slide 4</vt:lpstr>
      <vt:lpstr>Slide 5</vt:lpstr>
      <vt:lpstr>Slide 6</vt:lpstr>
      <vt:lpstr>Fresh…Across Retail</vt:lpstr>
      <vt:lpstr>Even Airports  Are Getting  Fresh…</vt:lpstr>
      <vt:lpstr>Fresh To Your Door…</vt:lpstr>
      <vt:lpstr>Slide 10</vt:lpstr>
      <vt:lpstr>Product Cost</vt:lpstr>
      <vt:lpstr>Promotions/Ads</vt:lpstr>
      <vt:lpstr>Slide 13</vt:lpstr>
      <vt:lpstr>Why are they buying Natural/Organic?</vt:lpstr>
      <vt:lpstr>Why are they buying Natural/Organic?</vt:lpstr>
      <vt:lpstr>Barriers to entry</vt:lpstr>
      <vt:lpstr>Barriers to entry</vt:lpstr>
      <vt:lpstr>    Product Claims</vt:lpstr>
      <vt:lpstr>What does ‘Natural’ mean?</vt:lpstr>
      <vt:lpstr>Locally Sourced</vt:lpstr>
      <vt:lpstr>Slide 21</vt:lpstr>
      <vt:lpstr>The New Definition of Value</vt:lpstr>
      <vt:lpstr>Value Added</vt:lpstr>
      <vt:lpstr>Value - Convenience</vt:lpstr>
      <vt:lpstr>Value Added BIC Case Ready Retailer</vt:lpstr>
      <vt:lpstr>Value Added Retailer BIC Service Counter</vt:lpstr>
      <vt:lpstr>Slide 27</vt:lpstr>
      <vt:lpstr>Contact Information</vt:lpstr>
    </vt:vector>
  </TitlesOfParts>
  <Company>Daymon Worldwide Design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K. Boyle</dc:creator>
  <cp:keywords>Updated template, new logo, new corporate identity</cp:keywords>
  <cp:lastModifiedBy>Windows User</cp:lastModifiedBy>
  <cp:revision>821</cp:revision>
  <cp:lastPrinted>2014-10-07T19:54:52Z</cp:lastPrinted>
  <dcterms:created xsi:type="dcterms:W3CDTF">2012-09-04T12:14:19Z</dcterms:created>
  <dcterms:modified xsi:type="dcterms:W3CDTF">2015-07-12T02:38:17Z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0x0101007073CA700B84E44CB5F0AB256031DD85009A0409DB1F08CC49975807CEFFB926F9</vt:lpwstr>
  </property>
  <property fmtid="{D5CDD505-2E9C-101B-9397-08002B2CF9AE}" pid="3" name="NXPowerLiteLastOptimized">
    <vt:lpwstr>4820715</vt:lpwstr>
  </property>
  <property fmtid="{D5CDD505-2E9C-101B-9397-08002B2CF9AE}" pid="4" name="NXPowerLiteSettings">
    <vt:lpwstr>F7000400038000</vt:lpwstr>
  </property>
  <property fmtid="{D5CDD505-2E9C-101B-9397-08002B2CF9AE}" pid="5" name="NXPowerLiteVersion">
    <vt:lpwstr>D5.0.6</vt:lpwstr>
  </property>
</Properties>
</file>