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443" r:id="rId2"/>
    <p:sldId id="444" r:id="rId3"/>
    <p:sldId id="445" r:id="rId4"/>
    <p:sldId id="446" r:id="rId5"/>
    <p:sldId id="447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6" r:id="rId14"/>
    <p:sldId id="466" r:id="rId15"/>
    <p:sldId id="467" r:id="rId16"/>
    <p:sldId id="468" r:id="rId17"/>
    <p:sldId id="459" r:id="rId18"/>
    <p:sldId id="460" r:id="rId19"/>
    <p:sldId id="461" r:id="rId20"/>
    <p:sldId id="463" r:id="rId21"/>
    <p:sldId id="465" r:id="rId22"/>
    <p:sldId id="464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twork Supervisor" initials="N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DF"/>
    <a:srgbClr val="C49500"/>
    <a:srgbClr val="000066"/>
    <a:srgbClr val="003300"/>
    <a:srgbClr val="006600"/>
    <a:srgbClr val="9999FF"/>
    <a:srgbClr val="FD6E1F"/>
    <a:srgbClr val="C648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344" autoAdjust="0"/>
    <p:restoredTop sz="94286" autoAdjust="0"/>
  </p:normalViewPr>
  <p:slideViewPr>
    <p:cSldViewPr>
      <p:cViewPr>
        <p:scale>
          <a:sx n="70" d="100"/>
          <a:sy n="70" d="100"/>
        </p:scale>
        <p:origin x="-828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fld id="{E305D0C7-82CD-4189-BD3C-4DD10480FE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19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fld id="{1567CCF2-5488-40D5-B5ED-471157FC7D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08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B406D-6357-4957-94F6-D8ECD4CC7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60ADE-6D8E-4414-8A47-075FE245CD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95400"/>
            <a:ext cx="19431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6769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FC4C1-5779-4BF5-96DA-F584FC4D73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A760-6FC9-4118-A648-9C71C78FD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FFC3-D964-4044-A7E0-31CC9AA16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35508-0D21-46D6-98FE-5CDC8985B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7354D-59E2-46D9-9427-91DB9A5E5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D669-02F6-47D3-B49C-ECF4EFBF23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D3547-13DF-4395-B3EA-60D1B9644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36F52-F7DA-4AA6-A4D3-03651BBA5A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05A6C-DA43-412B-8113-F3F41FE4AA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4B99-6CE3-4DBC-B0AA-C3FED509E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AF639-B090-4973-BF9B-E47070D3C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386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fld id="{7E4B706C-145A-46E1-A758-A9FA6185A7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11" descr="PurdueAg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1500188"/>
          </a:xfrm>
        </p:spPr>
        <p:txBody>
          <a:bodyPr/>
          <a:lstStyle/>
          <a:p>
            <a:r>
              <a:rPr lang="en-US" sz="4000" b="1" dirty="0"/>
              <a:t>Potential Impacts of a Partial Waiver of the Ethanol Blending Rules</a:t>
            </a:r>
            <a:endParaRPr lang="en-US" sz="4000" dirty="0"/>
          </a:p>
          <a:p>
            <a:endParaRPr lang="en-US" sz="4000" b="1" dirty="0" smtClean="0"/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3106354" y="3330476"/>
            <a:ext cx="27703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Wallace E. Tyner</a:t>
            </a:r>
          </a:p>
          <a:p>
            <a:pPr algn="ctr"/>
            <a:r>
              <a:rPr lang="en-US" dirty="0" smtClean="0"/>
              <a:t>Farzad Taheripour</a:t>
            </a:r>
          </a:p>
          <a:p>
            <a:pPr algn="ctr"/>
            <a:r>
              <a:rPr lang="en-US" dirty="0" smtClean="0"/>
              <a:t>Chris Hurt</a:t>
            </a:r>
          </a:p>
          <a:p>
            <a:pPr algn="ctr"/>
            <a:r>
              <a:rPr lang="en-US" dirty="0" smtClean="0"/>
              <a:t>Purdue University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October 11, 2012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805874"/>
            <a:ext cx="1963226" cy="823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153400" cy="762000"/>
          </a:xfrm>
        </p:spPr>
        <p:txBody>
          <a:bodyPr/>
          <a:lstStyle/>
          <a:p>
            <a:r>
              <a:rPr lang="en-US" sz="4000" b="1" dirty="0" smtClean="0"/>
              <a:t>Determinants of Waiver Impacts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 extent to which a partial waiver would have an impact depends on the financial incentives and technical constraints faced by the refining and blending sectors.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If they cannot change current practice quickly, there would be little impact.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If it is not in their financial interest to change, there would be little impact.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5963867"/>
            <a:ext cx="1506536" cy="63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534400" cy="762000"/>
          </a:xfrm>
        </p:spPr>
        <p:txBody>
          <a:bodyPr/>
          <a:lstStyle/>
          <a:p>
            <a:r>
              <a:rPr lang="en-US" sz="3600" b="1" dirty="0" smtClean="0"/>
              <a:t>If They Do Have Operational Flexibility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2391"/>
            <a:ext cx="82296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Quantitative assessment under different levels of ethanol supply reduction: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13.8 BG for 2013 – no waiver,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11.8 BG – no waiver, but use of 2 BG of prior blending credits (RINs), 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10.4 BG – 25% reduction due to any combination of waiver and prior credits,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7.75 BG – waiver of 3.45 BG + 2.6 BG RINs.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6096000"/>
            <a:ext cx="1522412" cy="642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7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763000" cy="762000"/>
          </a:xfrm>
        </p:spPr>
        <p:txBody>
          <a:bodyPr/>
          <a:lstStyle/>
          <a:p>
            <a:r>
              <a:rPr lang="en-US" sz="4000" b="1" dirty="0" smtClean="0"/>
              <a:t>Simulations </a:t>
            </a:r>
            <a:r>
              <a:rPr lang="en-US" sz="4000" b="1" dirty="0"/>
              <a:t>Done for 3 Corn Production </a:t>
            </a:r>
            <a:r>
              <a:rPr lang="en-US" sz="4000" b="1" dirty="0" smtClean="0"/>
              <a:t>Levels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10.5 </a:t>
            </a:r>
            <a:r>
              <a:rPr lang="en-US" dirty="0" err="1" smtClean="0"/>
              <a:t>Bil</a:t>
            </a:r>
            <a:r>
              <a:rPr lang="en-US" dirty="0" smtClean="0"/>
              <a:t>. bu. (120 bu./ac.),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11.0 </a:t>
            </a:r>
            <a:r>
              <a:rPr lang="en-US" dirty="0" err="1" smtClean="0"/>
              <a:t>Bil</a:t>
            </a:r>
            <a:r>
              <a:rPr lang="en-US" dirty="0" smtClean="0"/>
              <a:t>. bu. (126 bu./ac.),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11.5 </a:t>
            </a:r>
            <a:r>
              <a:rPr lang="en-US" dirty="0" err="1" smtClean="0"/>
              <a:t>Bil</a:t>
            </a:r>
            <a:r>
              <a:rPr lang="en-US" dirty="0" smtClean="0"/>
              <a:t>. bu. (132 bu./ac.),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We adapted a model including crude oil, gasoline, ethanol, DDGS, and corn that Taheripour and Tyner have used in several published papers.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6157947"/>
            <a:ext cx="1354136" cy="57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24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8382000" cy="762000"/>
          </a:xfrm>
        </p:spPr>
        <p:txBody>
          <a:bodyPr/>
          <a:lstStyle/>
          <a:p>
            <a:r>
              <a:rPr lang="en-US" sz="3900" b="1" dirty="0"/>
              <a:t>Waiver Impact 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209"/>
            <a:ext cx="8686800" cy="4320791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Impact of reduced blending to 11.8 BG is around $0.67/bu. of corn (due to use of RINs)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Going from 11.8 to 10.4 BG reduces corn price another $0.44 - $0.47/bu.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Going from 11.8 to 7.75 BG reduces corn price by $1.31 to $1.34/bu.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If refiners and blenders have flexibility and use it, the partial waiver impact could be up to $1.30/bu. for a large waiver and $0.47 for a small waiver.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019800"/>
            <a:ext cx="1506538" cy="63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1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9067800" cy="762000"/>
          </a:xfrm>
        </p:spPr>
        <p:txBody>
          <a:bodyPr/>
          <a:lstStyle/>
          <a:p>
            <a:r>
              <a:rPr lang="en-US" sz="3800" b="1" dirty="0" smtClean="0"/>
              <a:t>Comparison with Other Results: Babcock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Assumed an average yield of 123.4 bu./ac.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Ethanol demand structure has flexibility for the first level of reductions, but is inflexible after that.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He gets a corn price reduction of $1.91 from use of 2.4 BG of RINs – higher than our RIN result.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The waiver after that yields a corn price reduction of $0.58 due to the assumed refining and blending inflexibility. That is in our interval of 0 - $1.30.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621" y="6259726"/>
            <a:ext cx="1237172" cy="52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05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7772400" cy="762000"/>
          </a:xfrm>
        </p:spPr>
        <p:txBody>
          <a:bodyPr/>
          <a:lstStyle/>
          <a:p>
            <a:r>
              <a:rPr lang="en-US" sz="3800" b="1" dirty="0"/>
              <a:t>Comparison with Other </a:t>
            </a:r>
            <a:r>
              <a:rPr lang="en-US" sz="3800" b="1" dirty="0" smtClean="0"/>
              <a:t>Results:  Irwin and Good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939791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They do not provide quantitative estimates.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They assume the demand would not be flexible after use of available RINs, so they get no waiver impact.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When we assume no flexibility, we also get no waiver impact.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 degree of flexibility is not known.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05546"/>
            <a:ext cx="1658936" cy="70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3939791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Implementation of a waiver in 2013 reduces corn price by $0.04/</a:t>
            </a:r>
            <a:r>
              <a:rPr lang="en-US" dirty="0" err="1" smtClean="0"/>
              <a:t>bu</a:t>
            </a:r>
            <a:r>
              <a:rPr lang="en-US" dirty="0" smtClean="0"/>
              <a:t>, but reduces the price $0.17/bu. In 2014.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A waiver in 2013 permits more RINs to be carried forward to 2014, and thus the higher impact then</a:t>
            </a:r>
            <a:r>
              <a:rPr lang="en-US" dirty="0" smtClean="0"/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They assume little blending flexibility in the short run and thus small impacts.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They cover several cases not covered by others.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14400"/>
            <a:ext cx="7772400" cy="762000"/>
          </a:xfrm>
        </p:spPr>
        <p:txBody>
          <a:bodyPr/>
          <a:lstStyle/>
          <a:p>
            <a:r>
              <a:rPr lang="en-US" sz="3800" b="1" dirty="0"/>
              <a:t>Comparison with Other </a:t>
            </a:r>
            <a:r>
              <a:rPr lang="en-US" sz="3800" b="1" dirty="0" smtClean="0"/>
              <a:t>Results:  </a:t>
            </a:r>
            <a:r>
              <a:rPr lang="en-US" sz="3800" b="1" dirty="0"/>
              <a:t/>
            </a:r>
            <a:br>
              <a:rPr lang="en-US" sz="3800" b="1" dirty="0"/>
            </a:br>
            <a:r>
              <a:rPr lang="en-US" sz="3800" b="1" dirty="0" smtClean="0"/>
              <a:t>FAPRI – U. of Missouri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30437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Impacts on Livestock Producers and Consumers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Livestock producers face substantially higher feed costs, much of which they cannot pass on to consumers in the short run.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Ultimately, consumers will face higher prices for livestock products and other products that use corn and higher fuel costs.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Most farmers have crop insurance, but they will also face losses.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5931711"/>
            <a:ext cx="1658936" cy="70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0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458200" cy="762000"/>
          </a:xfrm>
        </p:spPr>
        <p:txBody>
          <a:bodyPr/>
          <a:lstStyle/>
          <a:p>
            <a:r>
              <a:rPr lang="en-US" sz="4000" b="1" dirty="0" smtClean="0"/>
              <a:t>Economic Harm Done by the Drought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429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Corn price is substantially higher than a normal year, and losses amount to tens of billions of dollars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In considering a waiver, EPA cannot change the loss – it can only possibly redistribute it among the affected parties.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820" y="5826290"/>
            <a:ext cx="1722580" cy="72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0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Possible Waiver Impacts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0678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If refiners and blenders do not have or choose not to use ethanol blending flexibility, a waiver has very limited impact.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To the extent there is flexibility, use of prior blending RINs could reduce corn price $0.67/bu.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In addition, a partial waiver, could reduce corn price up to $1.30/bu. again assuming flexibility.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6018336"/>
            <a:ext cx="1658936" cy="70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4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dirty="0" smtClean="0"/>
              <a:t>There are many impacts of the drought that permeate not only the agricultural sector but the economy as a whole.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dirty="0" smtClean="0"/>
              <a:t>This paper is about one issue related to the drought – the possible impacts of a partial waiver of the Renewable Fuel Standard (RFS) for corn ethanol.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dirty="0" smtClean="0"/>
              <a:t>It is </a:t>
            </a:r>
            <a:r>
              <a:rPr lang="en-US" u="sng" dirty="0" smtClean="0"/>
              <a:t>not</a:t>
            </a:r>
            <a:r>
              <a:rPr lang="en-US" dirty="0" smtClean="0"/>
              <a:t> about the merits of the RFS itself.</a:t>
            </a:r>
            <a:endParaRPr 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924800" cy="762000"/>
          </a:xfrm>
        </p:spPr>
        <p:txBody>
          <a:bodyPr/>
          <a:lstStyle/>
          <a:p>
            <a:r>
              <a:rPr lang="en-US" sz="4000" b="1" dirty="0" smtClean="0"/>
              <a:t>The Drought and Corn Market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805874"/>
            <a:ext cx="1963226" cy="823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Possible Waiver Impacts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8" y="1752600"/>
            <a:ext cx="89916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100" dirty="0" smtClean="0"/>
              <a:t>If refining and blending flexibility is assumed, a waiver helps livestock producers and consumers – sharing the available corn supplies.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100" dirty="0"/>
              <a:t>A</a:t>
            </a:r>
            <a:r>
              <a:rPr lang="en-US" sz="3100" dirty="0" smtClean="0"/>
              <a:t> waiver that reduces ethanol production also penalizes corn </a:t>
            </a:r>
            <a:r>
              <a:rPr lang="en-US" sz="3100" smtClean="0"/>
              <a:t>producers and ethanol </a:t>
            </a:r>
            <a:r>
              <a:rPr lang="en-US" sz="3100" dirty="0" smtClean="0"/>
              <a:t>producers who invested in their plants assuming the RFS would provide a market.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855510"/>
            <a:ext cx="1658938" cy="700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13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Waiver Decision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Clearly the degree of refining and blending flexibility is critical to a waiver decision, and EPA needs to do a thorough assessment on this issue.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 waiver decision is complicated.  We have tried to evaluate the key issues that need to be taken into consideration in reaching a decision.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800725"/>
            <a:ext cx="196373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65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505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Thanks very much!</a:t>
            </a:r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Questions and comments.</a:t>
            </a:r>
            <a:endParaRPr lang="en-US" sz="4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410200"/>
            <a:ext cx="196373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4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686800" cy="762000"/>
          </a:xfrm>
        </p:spPr>
        <p:txBody>
          <a:bodyPr/>
          <a:lstStyle/>
          <a:p>
            <a:r>
              <a:rPr lang="en-US" sz="4000" b="1" dirty="0" smtClean="0"/>
              <a:t>Corn Price Impacts Many Sectors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91077"/>
            <a:ext cx="8458200" cy="4152523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Livestock products such as meat, dairy, and eggs;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Soft drinks and food products containing corn sweeteners;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Gasoline containing 10% </a:t>
            </a:r>
            <a:r>
              <a:rPr lang="en-US" sz="2800" dirty="0" smtClean="0"/>
              <a:t>or more ethanol </a:t>
            </a:r>
            <a:r>
              <a:rPr lang="en-US" sz="2800" dirty="0"/>
              <a:t>made from corn;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Other food items that contain corn starch, corn flour, or corn directly</a:t>
            </a:r>
            <a:r>
              <a:rPr lang="en-US" sz="2800" dirty="0" smtClean="0"/>
              <a:t>.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There will not be enough corn for everyone to continue consuming at normal rates.</a:t>
            </a:r>
            <a:endParaRPr lang="en-US" sz="28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72222"/>
            <a:ext cx="1354136" cy="57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46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The Renewable Fuel Standard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It is 13.2 BG for 2012 and 13.8 BG for 2013 for corn ethanol.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There is some flexibility built into it: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Blenders can use surplus credits from prior year blending to meet the current year RFS.  It is estimated that blenders have about 2.6 BG of such prior year credits.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Blenders can also borrow from future obligations if needed.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5963292"/>
            <a:ext cx="1506026" cy="63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4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Blenders Need Positive Economic Incentives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In recent weeks, ethanol has been priced 25 to 40 cents below RBOB.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sz="2400" dirty="0" smtClean="0"/>
              <a:t>On that basis, blenders would not have a financial incentive to change from current practice.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sz="2400" dirty="0" smtClean="0"/>
              <a:t>Corn and ethanol would have to rise in price or gasoline fall to change the basic economics.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However, CBOB is blended in much of the country, and it is usually cheaper than RBOB.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5791200"/>
            <a:ext cx="1963226" cy="82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Blenders Must Overcome Technical Blending Issues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0024"/>
            <a:ext cx="77724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At present, most of the regular gasoline produced in the US comes out of the refinery as 84 octane, and ethanol is added to bring it up to 87.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It is not clear how quickly that whole system could be modified if ethanol blending were partially waived.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Also not clear if refiners and blenders would want to do it for a one time waiver.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374" y="6137786"/>
            <a:ext cx="1353626" cy="56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Technical Blending Issues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82391"/>
            <a:ext cx="83820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Gasoline sold in the US must meet strict vapor pressure rules to prevent evaporative emissions.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The rules vary by region and also between winter and summer months.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In summer 10% ethanol blends have an exemption of 1 psi for the vapor pressure limits, so there might be incentive to continue ethanol use at least in summer.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783" y="5724525"/>
            <a:ext cx="196373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96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Other Blending Issues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419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Incentives to reduce ethanol use in the event of a partial waiver could vary from company to company and region to region.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Valero owns both oil refining and ethanol plants.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 smtClean="0"/>
              <a:t>Because of the varying rules and use of RBOB, CBOB, and CARBOB, decisions on ethanol also could vary.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Take-or-pay ethanol contracts could be an important actor too.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6034474"/>
            <a:ext cx="1599918" cy="6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9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r>
              <a:rPr lang="en-US" sz="4000" b="1" dirty="0" smtClean="0"/>
              <a:t>Possible Waiver Impacts</a:t>
            </a:r>
            <a:endParaRPr lang="en-US" sz="4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076920"/>
              </p:ext>
            </p:extLst>
          </p:nvPr>
        </p:nvGraphicFramePr>
        <p:xfrm>
          <a:off x="304800" y="1501391"/>
          <a:ext cx="8686800" cy="5181600"/>
        </p:xfrm>
        <a:graphic>
          <a:graphicData uri="http://schemas.openxmlformats.org/drawingml/2006/table">
            <a:tbl>
              <a:tblPr firstRow="1" firstCol="1" bandRow="1"/>
              <a:tblGrid>
                <a:gridCol w="4495800"/>
                <a:gridCol w="4191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Market and Technical Conditions</a:t>
                      </a:r>
                      <a:endParaRPr lang="en-US" sz="2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Likely Waiver Impact on Ethanol </a:t>
                      </a:r>
                      <a:endParaRPr lang="en-US" sz="2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corn price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Moderate crude oil (&lt;$100)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Limited refining and blending flexibility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Little impact of a waiver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corn price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Moderate crude oil (&lt;$100)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Refining and blending flexibility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Possible waiver impact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corn price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Moderate crude oil (&lt;$100)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Refining and blending flexibility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RIN credits available for use in 2013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Possible significant waiver impact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corn price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crude oil price (&gt;$120)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Limited refining and blending flexibility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Little impact of waiver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corn price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 crude oil price (&gt;$120)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Refining and blending flexibility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Likely small impact of waiver, but possibility of larger impact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6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PurdueEXTtempl1</Template>
  <TotalTime>3501</TotalTime>
  <Words>1416</Words>
  <Application>Microsoft Office PowerPoint</Application>
  <PresentationFormat>On-screen Show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PowerPoint Presentation</vt:lpstr>
      <vt:lpstr>The Drought and Corn Market</vt:lpstr>
      <vt:lpstr>Corn Price Impacts Many Sectors</vt:lpstr>
      <vt:lpstr>The Renewable Fuel Standard</vt:lpstr>
      <vt:lpstr>Blenders Need Positive Economic Incentives</vt:lpstr>
      <vt:lpstr>Blenders Must Overcome Technical Blending Issues</vt:lpstr>
      <vt:lpstr>Technical Blending Issues</vt:lpstr>
      <vt:lpstr>Other Blending Issues</vt:lpstr>
      <vt:lpstr>Possible Waiver Impacts</vt:lpstr>
      <vt:lpstr>Determinants of Waiver Impacts</vt:lpstr>
      <vt:lpstr>If They Do Have Operational Flexibility</vt:lpstr>
      <vt:lpstr>Simulations Done for 3 Corn Production Levels</vt:lpstr>
      <vt:lpstr>Waiver Impact Simulation Results</vt:lpstr>
      <vt:lpstr>Comparison with Other Results: Babcock</vt:lpstr>
      <vt:lpstr>Comparison with Other Results:  Irwin and Good</vt:lpstr>
      <vt:lpstr>Comparison with Other Results:   FAPRI – U. of Missouri</vt:lpstr>
      <vt:lpstr>Impacts on Livestock Producers and Consumers</vt:lpstr>
      <vt:lpstr>Economic Harm Done by the Drought</vt:lpstr>
      <vt:lpstr>Possible Waiver Impacts</vt:lpstr>
      <vt:lpstr>Possible Waiver Impacts</vt:lpstr>
      <vt:lpstr>Waiver Decision</vt:lpstr>
      <vt:lpstr>PowerPoint Presentation</vt:lpstr>
    </vt:vector>
  </TitlesOfParts>
  <Company>Agriculture Information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POW?</dc:title>
  <dc:creator>jcb</dc:creator>
  <cp:lastModifiedBy>Maggie Ernst</cp:lastModifiedBy>
  <cp:revision>277</cp:revision>
  <cp:lastPrinted>2012-08-13T22:47:49Z</cp:lastPrinted>
  <dcterms:created xsi:type="dcterms:W3CDTF">2006-08-21T15:14:03Z</dcterms:created>
  <dcterms:modified xsi:type="dcterms:W3CDTF">2012-10-09T21:36:34Z</dcterms:modified>
</cp:coreProperties>
</file>