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6" r:id="rId3"/>
    <p:sldId id="258" r:id="rId4"/>
    <p:sldId id="260" r:id="rId5"/>
    <p:sldId id="259" r:id="rId6"/>
    <p:sldId id="266" r:id="rId7"/>
    <p:sldId id="271" r:id="rId8"/>
    <p:sldId id="270" r:id="rId9"/>
    <p:sldId id="267" r:id="rId10"/>
    <p:sldId id="281" r:id="rId11"/>
    <p:sldId id="283" r:id="rId12"/>
    <p:sldId id="278" r:id="rId13"/>
    <p:sldId id="279" r:id="rId14"/>
    <p:sldId id="284" r:id="rId15"/>
    <p:sldId id="285" r:id="rId16"/>
    <p:sldId id="286" r:id="rId17"/>
    <p:sldId id="288" r:id="rId18"/>
    <p:sldId id="289" r:id="rId19"/>
    <p:sldId id="290" r:id="rId20"/>
    <p:sldId id="291" r:id="rId21"/>
    <p:sldId id="292" r:id="rId22"/>
    <p:sldId id="294" r:id="rId23"/>
    <p:sldId id="262" r:id="rId24"/>
    <p:sldId id="264" r:id="rId25"/>
    <p:sldId id="265" r:id="rId26"/>
    <p:sldId id="273" r:id="rId27"/>
    <p:sldId id="293" r:id="rId28"/>
    <p:sldId id="274" r:id="rId29"/>
    <p:sldId id="275" r:id="rId30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78" d="100"/>
          <a:sy n="78" d="100"/>
        </p:scale>
        <p:origin x="-90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NCCSBS01\Data\Public%20Share\Charts%20&amp;%20Data\Per%20Capita%20Consumption%20of%20Red%20Meat%20and%20Poultry,%20US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81899484786626"/>
          <c:y val="0.17859266658831827"/>
          <c:w val="0.86636932536210753"/>
          <c:h val="0.71500293806557758"/>
        </c:manualLayout>
      </c:layout>
      <c:lineChart>
        <c:grouping val="standard"/>
        <c:varyColors val="0"/>
        <c:ser>
          <c:idx val="0"/>
          <c:order val="0"/>
          <c:tx>
            <c:v>Consumption</c:v>
          </c:tx>
          <c:spPr>
            <a:ln w="25400" cmpd="thickThin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 w="22225">
                <a:solidFill>
                  <a:srgbClr val="000080"/>
                </a:solidFill>
                <a:prstDash val="solid"/>
              </a:ln>
            </c:spPr>
          </c:marker>
          <c:dPt>
            <c:idx val="45"/>
            <c:marker>
              <c:spPr>
                <a:noFill/>
                <a:ln w="22225"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dPt>
            <c:idx val="46"/>
            <c:marker>
              <c:spPr>
                <a:noFill/>
                <a:ln w="22225"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strRef>
              <c:f>Data!$A$8:$A$54</c:f>
              <c:strCach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 2015 proj.</c:v>
                </c:pt>
                <c:pt idx="46">
                  <c:v>2016</c:v>
                </c:pt>
              </c:strCache>
            </c:strRef>
          </c:cat>
          <c:val>
            <c:numRef>
              <c:f>Data!$G$8:$G$54</c:f>
              <c:numCache>
                <c:formatCode>0.0</c:formatCode>
                <c:ptCount val="47"/>
                <c:pt idx="0">
                  <c:v>40.126247101544969</c:v>
                </c:pt>
                <c:pt idx="1">
                  <c:v>40.128866254303887</c:v>
                </c:pt>
                <c:pt idx="2">
                  <c:v>41.454984005050122</c:v>
                </c:pt>
                <c:pt idx="3">
                  <c:v>39.840865654597025</c:v>
                </c:pt>
                <c:pt idx="4">
                  <c:v>39.699103500519044</c:v>
                </c:pt>
                <c:pt idx="5">
                  <c:v>38.685849249674732</c:v>
                </c:pt>
                <c:pt idx="6">
                  <c:v>42.022271470176818</c:v>
                </c:pt>
                <c:pt idx="7">
                  <c:v>42.71486448812427</c:v>
                </c:pt>
                <c:pt idx="8">
                  <c:v>44.745333423186644</c:v>
                </c:pt>
                <c:pt idx="9">
                  <c:v>47.675124573815282</c:v>
                </c:pt>
                <c:pt idx="10">
                  <c:v>47.358585384541072</c:v>
                </c:pt>
                <c:pt idx="11">
                  <c:v>48.705035829122558</c:v>
                </c:pt>
                <c:pt idx="12">
                  <c:v>48.945801574586106</c:v>
                </c:pt>
                <c:pt idx="13">
                  <c:v>49.026000870652624</c:v>
                </c:pt>
                <c:pt idx="14">
                  <c:v>50.894523566943654</c:v>
                </c:pt>
                <c:pt idx="15">
                  <c:v>52.473018890743326</c:v>
                </c:pt>
                <c:pt idx="16">
                  <c:v>53.141452538489354</c:v>
                </c:pt>
                <c:pt idx="17">
                  <c:v>56.608786875669267</c:v>
                </c:pt>
                <c:pt idx="18">
                  <c:v>56.658737517236759</c:v>
                </c:pt>
                <c:pt idx="19">
                  <c:v>57.784837096360519</c:v>
                </c:pt>
                <c:pt idx="20">
                  <c:v>60.633335568739703</c:v>
                </c:pt>
                <c:pt idx="21">
                  <c:v>62.932010402969716</c:v>
                </c:pt>
                <c:pt idx="22">
                  <c:v>66.461496739447981</c:v>
                </c:pt>
                <c:pt idx="23">
                  <c:v>68.952963494264665</c:v>
                </c:pt>
                <c:pt idx="24">
                  <c:v>69.691500022775941</c:v>
                </c:pt>
                <c:pt idx="25">
                  <c:v>68.885716751013845</c:v>
                </c:pt>
                <c:pt idx="26">
                  <c:v>69.724901452532208</c:v>
                </c:pt>
                <c:pt idx="27">
                  <c:v>71.379792753708173</c:v>
                </c:pt>
                <c:pt idx="28">
                  <c:v>71.948619234739141</c:v>
                </c:pt>
                <c:pt idx="29">
                  <c:v>76.435840362340883</c:v>
                </c:pt>
                <c:pt idx="30">
                  <c:v>77.378124386918557</c:v>
                </c:pt>
                <c:pt idx="31">
                  <c:v>77.051640628297136</c:v>
                </c:pt>
                <c:pt idx="32">
                  <c:v>81.041612431486641</c:v>
                </c:pt>
                <c:pt idx="33">
                  <c:v>82.112752786147851</c:v>
                </c:pt>
                <c:pt idx="34">
                  <c:v>84.637481870170518</c:v>
                </c:pt>
                <c:pt idx="35">
                  <c:v>86.356429226942808</c:v>
                </c:pt>
                <c:pt idx="36">
                  <c:v>86.863229846450196</c:v>
                </c:pt>
                <c:pt idx="37">
                  <c:v>85.481025540225687</c:v>
                </c:pt>
                <c:pt idx="38">
                  <c:v>83.822316680548326</c:v>
                </c:pt>
                <c:pt idx="39">
                  <c:v>80.012105861412465</c:v>
                </c:pt>
                <c:pt idx="40">
                  <c:v>82.79076192955155</c:v>
                </c:pt>
                <c:pt idx="41">
                  <c:v>83.321752302341181</c:v>
                </c:pt>
                <c:pt idx="42">
                  <c:v>80.828844201490256</c:v>
                </c:pt>
                <c:pt idx="43">
                  <c:v>83.2</c:v>
                </c:pt>
                <c:pt idx="44">
                  <c:v>84.7</c:v>
                </c:pt>
                <c:pt idx="45">
                  <c:v>90</c:v>
                </c:pt>
                <c:pt idx="46">
                  <c:v>90.9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175040"/>
        <c:axId val="211760192"/>
      </c:lineChart>
      <c:catAx>
        <c:axId val="201175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1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176019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11760192"/>
        <c:scaling>
          <c:orientation val="minMax"/>
          <c:max val="95"/>
          <c:min val="35"/>
        </c:scaling>
        <c:delete val="0"/>
        <c:axPos val="l"/>
        <c:majorGridlines>
          <c:spPr>
            <a:ln cap="flat">
              <a:solidFill>
                <a:srgbClr val="000000"/>
              </a:solidFill>
              <a:round/>
              <a:headEnd w="med" len="med"/>
            </a:ln>
          </c:spPr>
        </c:majorGridlines>
        <c:title>
          <c:tx>
            <c:rich>
              <a:bodyPr/>
              <a:lstStyle/>
              <a:p>
                <a:pPr>
                  <a:defRPr sz="1200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pounds per person (retail weight)</a:t>
                </a:r>
              </a:p>
            </c:rich>
          </c:tx>
          <c:layout>
            <c:manualLayout>
              <c:xMode val="edge"/>
              <c:yMode val="edge"/>
              <c:x val="1.6648168701442843E-2"/>
              <c:y val="0.3625819465456379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175040"/>
        <c:crosses val="autoZero"/>
        <c:crossBetween val="between"/>
        <c:majorUnit val="5"/>
        <c:minorUnit val="5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Per Capita Consumption
Chicken, Beef, and Pork
1970 to Forecasted 2016</a:t>
            </a:r>
          </a:p>
        </c:rich>
      </c:tx>
      <c:layout>
        <c:manualLayout>
          <c:xMode val="edge"/>
          <c:yMode val="edge"/>
          <c:x val="0.38993710691823902"/>
          <c:y val="9.631870902672717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56253103497198"/>
          <c:y val="0.24054462934947049"/>
          <c:w val="0.8719745335887068"/>
          <c:h val="0.60028231227194173"/>
        </c:manualLayout>
      </c:layout>
      <c:lineChart>
        <c:grouping val="standard"/>
        <c:varyColors val="0"/>
        <c:ser>
          <c:idx val="0"/>
          <c:order val="0"/>
          <c:tx>
            <c:v>Beef</c:v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diamond"/>
            <c:size val="11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41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3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4"/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5"/>
            <c:marker>
              <c:spPr>
                <a:noFill/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6"/>
            <c:marker>
              <c:spPr>
                <a:noFill/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cat>
            <c:numRef>
              <c:f>Data!$A$8:$A$54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Data!$B$8:$B$54</c:f>
              <c:numCache>
                <c:formatCode>0.0</c:formatCode>
                <c:ptCount val="47"/>
                <c:pt idx="0">
                  <c:v>84.409087450988039</c:v>
                </c:pt>
                <c:pt idx="1">
                  <c:v>83.939645961446772</c:v>
                </c:pt>
                <c:pt idx="2">
                  <c:v>85.293861977360223</c:v>
                </c:pt>
                <c:pt idx="3">
                  <c:v>80.519745260465584</c:v>
                </c:pt>
                <c:pt idx="4">
                  <c:v>85.605528231410204</c:v>
                </c:pt>
                <c:pt idx="5">
                  <c:v>88.160220038615918</c:v>
                </c:pt>
                <c:pt idx="6">
                  <c:v>94.12567446510883</c:v>
                </c:pt>
                <c:pt idx="7">
                  <c:v>91.545189362465337</c:v>
                </c:pt>
                <c:pt idx="8">
                  <c:v>87.126604689444463</c:v>
                </c:pt>
                <c:pt idx="9">
                  <c:v>77.947210472106804</c:v>
                </c:pt>
                <c:pt idx="10">
                  <c:v>76.406651080684682</c:v>
                </c:pt>
                <c:pt idx="11">
                  <c:v>77.155144840541638</c:v>
                </c:pt>
                <c:pt idx="12">
                  <c:v>76.866220900304953</c:v>
                </c:pt>
                <c:pt idx="13">
                  <c:v>78.527501075085254</c:v>
                </c:pt>
                <c:pt idx="14">
                  <c:v>78.278190640919334</c:v>
                </c:pt>
                <c:pt idx="15">
                  <c:v>79.045894619778082</c:v>
                </c:pt>
                <c:pt idx="16">
                  <c:v>78.673603038424929</c:v>
                </c:pt>
                <c:pt idx="17">
                  <c:v>73.701586022841468</c:v>
                </c:pt>
                <c:pt idx="18">
                  <c:v>72.472999733900352</c:v>
                </c:pt>
                <c:pt idx="19">
                  <c:v>68.855097176379275</c:v>
                </c:pt>
                <c:pt idx="20">
                  <c:v>67.535335280731772</c:v>
                </c:pt>
                <c:pt idx="21">
                  <c:v>66.399030758245786</c:v>
                </c:pt>
                <c:pt idx="22">
                  <c:v>65.900721698443718</c:v>
                </c:pt>
                <c:pt idx="23">
                  <c:v>64.401452421663365</c:v>
                </c:pt>
                <c:pt idx="24">
                  <c:v>66.139973276241662</c:v>
                </c:pt>
                <c:pt idx="25">
                  <c:v>66.40067602801652</c:v>
                </c:pt>
                <c:pt idx="26">
                  <c:v>66.984466026618023</c:v>
                </c:pt>
                <c:pt idx="27">
                  <c:v>65.530354106818322</c:v>
                </c:pt>
                <c:pt idx="28">
                  <c:v>66.505260489288872</c:v>
                </c:pt>
                <c:pt idx="29">
                  <c:v>67.312984478776912</c:v>
                </c:pt>
                <c:pt idx="30">
                  <c:v>67.53722754395595</c:v>
                </c:pt>
                <c:pt idx="31">
                  <c:v>66.032963367344522</c:v>
                </c:pt>
                <c:pt idx="32">
                  <c:v>67.50355698667974</c:v>
                </c:pt>
                <c:pt idx="33">
                  <c:v>64.81581435986412</c:v>
                </c:pt>
                <c:pt idx="34">
                  <c:v>65.937061236488645</c:v>
                </c:pt>
                <c:pt idx="35">
                  <c:v>65.368112217879855</c:v>
                </c:pt>
                <c:pt idx="36">
                  <c:v>65.680951896452072</c:v>
                </c:pt>
                <c:pt idx="37">
                  <c:v>64.99807880156645</c:v>
                </c:pt>
                <c:pt idx="38">
                  <c:v>62.148081754432695</c:v>
                </c:pt>
                <c:pt idx="39">
                  <c:v>60.799439343352489</c:v>
                </c:pt>
                <c:pt idx="40">
                  <c:v>59.35128185022608</c:v>
                </c:pt>
                <c:pt idx="41">
                  <c:v>56.960109592552385</c:v>
                </c:pt>
                <c:pt idx="42">
                  <c:v>57.062912977090015</c:v>
                </c:pt>
                <c:pt idx="43">
                  <c:v>56.3</c:v>
                </c:pt>
                <c:pt idx="44">
                  <c:v>54.2</c:v>
                </c:pt>
                <c:pt idx="45">
                  <c:v>54.4</c:v>
                </c:pt>
                <c:pt idx="46">
                  <c:v>54.6</c:v>
                </c:pt>
              </c:numCache>
            </c:numRef>
          </c:val>
          <c:smooth val="0"/>
        </c:ser>
        <c:ser>
          <c:idx val="1"/>
          <c:order val="1"/>
          <c:tx>
            <c:v>Pork</c:v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square"/>
            <c:size val="10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solid"/>
              </a:ln>
            </c:spPr>
          </c:marker>
          <c:dPt>
            <c:idx val="31"/>
            <c:bubble3D val="0"/>
            <c:spPr>
              <a:ln w="25400">
                <a:solidFill>
                  <a:srgbClr val="C00000"/>
                </a:solidFill>
                <a:prstDash val="solid"/>
              </a:ln>
            </c:spPr>
          </c:dPt>
          <c:dPt>
            <c:idx val="32"/>
            <c:bubble3D val="0"/>
            <c:spPr>
              <a:ln w="25400">
                <a:solidFill>
                  <a:srgbClr val="C00000"/>
                </a:solidFill>
                <a:prstDash val="solid"/>
              </a:ln>
            </c:spPr>
          </c:dPt>
          <c:dPt>
            <c:idx val="37"/>
            <c:bubble3D val="0"/>
          </c:dPt>
          <c:dPt>
            <c:idx val="38"/>
            <c:bubble3D val="0"/>
          </c:dPt>
          <c:dPt>
            <c:idx val="39"/>
            <c:bubble3D val="0"/>
          </c:dPt>
          <c:dPt>
            <c:idx val="40"/>
            <c:bubble3D val="0"/>
          </c:dPt>
          <c:dPt>
            <c:idx val="41"/>
            <c:bubble3D val="0"/>
          </c:dPt>
          <c:dPt>
            <c:idx val="43"/>
            <c:bubble3D val="0"/>
          </c:dPt>
          <c:dPt>
            <c:idx val="44"/>
            <c:bubble3D val="0"/>
          </c:dPt>
          <c:dPt>
            <c:idx val="45"/>
            <c:marker>
              <c:spPr>
                <a:noFill/>
                <a:ln>
                  <a:solidFill>
                    <a:srgbClr val="C00000"/>
                  </a:solidFill>
                  <a:prstDash val="solid"/>
                </a:ln>
              </c:spPr>
            </c:marker>
            <c:bubble3D val="0"/>
          </c:dPt>
          <c:dPt>
            <c:idx val="46"/>
            <c:marker>
              <c:spPr>
                <a:noFill/>
                <a:ln>
                  <a:solidFill>
                    <a:srgbClr val="C00000"/>
                  </a:solidFill>
                  <a:prstDash val="solid"/>
                </a:ln>
              </c:spPr>
            </c:marker>
            <c:bubble3D val="0"/>
          </c:dPt>
          <c:cat>
            <c:numRef>
              <c:f>Data!$A$8:$A$54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Data!$C$8:$C$54</c:f>
              <c:numCache>
                <c:formatCode>0.0</c:formatCode>
                <c:ptCount val="47"/>
                <c:pt idx="0">
                  <c:v>55.385515747225099</c:v>
                </c:pt>
                <c:pt idx="1">
                  <c:v>60.558957926620799</c:v>
                </c:pt>
                <c:pt idx="2">
                  <c:v>54.664868634943019</c:v>
                </c:pt>
                <c:pt idx="3">
                  <c:v>48.749975055330353</c:v>
                </c:pt>
                <c:pt idx="4">
                  <c:v>52.717946472827251</c:v>
                </c:pt>
                <c:pt idx="5">
                  <c:v>42.899652641765407</c:v>
                </c:pt>
                <c:pt idx="6">
                  <c:v>45.123822136354249</c:v>
                </c:pt>
                <c:pt idx="7">
                  <c:v>46.680656804653132</c:v>
                </c:pt>
                <c:pt idx="8">
                  <c:v>46.545303263921646</c:v>
                </c:pt>
                <c:pt idx="9">
                  <c:v>53.161728550798692</c:v>
                </c:pt>
                <c:pt idx="10">
                  <c:v>56.779579022597332</c:v>
                </c:pt>
                <c:pt idx="11">
                  <c:v>54.18731812528808</c:v>
                </c:pt>
                <c:pt idx="12">
                  <c:v>48.616792418212832</c:v>
                </c:pt>
                <c:pt idx="13">
                  <c:v>51.309989377184628</c:v>
                </c:pt>
                <c:pt idx="14">
                  <c:v>51.030455849002301</c:v>
                </c:pt>
                <c:pt idx="15">
                  <c:v>51.462198091132485</c:v>
                </c:pt>
                <c:pt idx="16">
                  <c:v>48.565634672201639</c:v>
                </c:pt>
                <c:pt idx="17">
                  <c:v>48.783089831345443</c:v>
                </c:pt>
                <c:pt idx="18">
                  <c:v>52.078695115961487</c:v>
                </c:pt>
                <c:pt idx="19">
                  <c:v>51.522084989852111</c:v>
                </c:pt>
                <c:pt idx="20">
                  <c:v>49.365819394015958</c:v>
                </c:pt>
                <c:pt idx="21">
                  <c:v>49.778660083426367</c:v>
                </c:pt>
                <c:pt idx="22">
                  <c:v>52.309481731764855</c:v>
                </c:pt>
                <c:pt idx="23">
                  <c:v>51.598163339801353</c:v>
                </c:pt>
                <c:pt idx="24">
                  <c:v>52.132768490259501</c:v>
                </c:pt>
                <c:pt idx="25">
                  <c:v>51.478118376182209</c:v>
                </c:pt>
                <c:pt idx="26">
                  <c:v>48.134002306548453</c:v>
                </c:pt>
                <c:pt idx="27">
                  <c:v>47.61854370639621</c:v>
                </c:pt>
                <c:pt idx="28">
                  <c:v>51.281792006953623</c:v>
                </c:pt>
                <c:pt idx="29">
                  <c:v>52.511662578993544</c:v>
                </c:pt>
                <c:pt idx="30">
                  <c:v>50.846638454592131</c:v>
                </c:pt>
                <c:pt idx="31">
                  <c:v>49.977389603656384</c:v>
                </c:pt>
                <c:pt idx="32">
                  <c:v>51.302411749323809</c:v>
                </c:pt>
                <c:pt idx="33">
                  <c:v>51.590218515382176</c:v>
                </c:pt>
                <c:pt idx="34">
                  <c:v>51.000305200122462</c:v>
                </c:pt>
                <c:pt idx="35">
                  <c:v>49.607642114021942</c:v>
                </c:pt>
                <c:pt idx="36">
                  <c:v>48.961296304117951</c:v>
                </c:pt>
                <c:pt idx="37">
                  <c:v>50.257768338209878</c:v>
                </c:pt>
                <c:pt idx="38">
                  <c:v>48.909237819094876</c:v>
                </c:pt>
                <c:pt idx="39">
                  <c:v>49.559730329859399</c:v>
                </c:pt>
                <c:pt idx="40">
                  <c:v>47.211389717129109</c:v>
                </c:pt>
                <c:pt idx="41">
                  <c:v>45.104674103996139</c:v>
                </c:pt>
                <c:pt idx="42">
                  <c:v>45.311625937362791</c:v>
                </c:pt>
                <c:pt idx="43">
                  <c:v>46.8</c:v>
                </c:pt>
                <c:pt idx="44">
                  <c:v>46.4</c:v>
                </c:pt>
                <c:pt idx="45">
                  <c:v>49.9</c:v>
                </c:pt>
                <c:pt idx="46">
                  <c:v>49.5</c:v>
                </c:pt>
              </c:numCache>
            </c:numRef>
          </c:val>
          <c:smooth val="0"/>
        </c:ser>
        <c:ser>
          <c:idx val="2"/>
          <c:order val="2"/>
          <c:tx>
            <c:v>Chicken</c:v>
          </c:tx>
          <c:spPr>
            <a:ln w="38100">
              <a:solidFill>
                <a:srgbClr val="008080"/>
              </a:solidFill>
              <a:prstDash val="solid"/>
            </a:ln>
          </c:spPr>
          <c:marker>
            <c:symbol val="triangle"/>
            <c:size val="10"/>
            <c:spPr>
              <a:solidFill>
                <a:srgbClr val="008080"/>
              </a:solidFill>
              <a:ln>
                <a:solidFill>
                  <a:srgbClr val="008080"/>
                </a:solidFill>
                <a:prstDash val="solid"/>
              </a:ln>
            </c:spPr>
          </c:marker>
          <c:dPt>
            <c:idx val="31"/>
            <c:bubble3D val="0"/>
            <c:spPr>
              <a:ln w="25400">
                <a:solidFill>
                  <a:srgbClr val="008080"/>
                </a:solidFill>
                <a:prstDash val="solid"/>
              </a:ln>
            </c:spPr>
          </c:dPt>
          <c:dPt>
            <c:idx val="32"/>
            <c:bubble3D val="0"/>
            <c:spPr>
              <a:ln w="25400">
                <a:solidFill>
                  <a:srgbClr val="008080"/>
                </a:solidFill>
                <a:prstDash val="solid"/>
              </a:ln>
            </c:spPr>
          </c:dPt>
          <c:dPt>
            <c:idx val="37"/>
            <c:bubble3D val="0"/>
          </c:dPt>
          <c:dPt>
            <c:idx val="41"/>
            <c:marker>
              <c:spPr>
                <a:solidFill>
                  <a:srgbClr val="4F81BD"/>
                </a:solidFill>
                <a:ln>
                  <a:solidFill>
                    <a:srgbClr val="008080"/>
                  </a:solidFill>
                  <a:prstDash val="solid"/>
                </a:ln>
              </c:spPr>
            </c:marker>
            <c:bubble3D val="0"/>
          </c:dPt>
          <c:dPt>
            <c:idx val="43"/>
            <c:bubble3D val="0"/>
          </c:dPt>
          <c:dPt>
            <c:idx val="44"/>
            <c:bubble3D val="0"/>
          </c:dPt>
          <c:dPt>
            <c:idx val="45"/>
            <c:marker>
              <c:spPr>
                <a:noFill/>
                <a:ln>
                  <a:solidFill>
                    <a:srgbClr val="008080"/>
                  </a:solidFill>
                  <a:prstDash val="solid"/>
                </a:ln>
              </c:spPr>
            </c:marker>
            <c:bubble3D val="0"/>
          </c:dPt>
          <c:dPt>
            <c:idx val="46"/>
            <c:marker>
              <c:spPr>
                <a:noFill/>
                <a:ln>
                  <a:solidFill>
                    <a:srgbClr val="008080"/>
                  </a:solidFill>
                  <a:prstDash val="solid"/>
                </a:ln>
              </c:spPr>
            </c:marker>
            <c:bubble3D val="0"/>
          </c:dPt>
          <c:cat>
            <c:numRef>
              <c:f>Data!$A$8:$A$54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Data!$G$8:$G$54</c:f>
              <c:numCache>
                <c:formatCode>0.0</c:formatCode>
                <c:ptCount val="47"/>
                <c:pt idx="0">
                  <c:v>40.126247101544969</c:v>
                </c:pt>
                <c:pt idx="1">
                  <c:v>40.128866254303887</c:v>
                </c:pt>
                <c:pt idx="2">
                  <c:v>41.454984005050122</c:v>
                </c:pt>
                <c:pt idx="3">
                  <c:v>39.840865654597025</c:v>
                </c:pt>
                <c:pt idx="4">
                  <c:v>39.699103500519044</c:v>
                </c:pt>
                <c:pt idx="5">
                  <c:v>38.685849249674732</c:v>
                </c:pt>
                <c:pt idx="6">
                  <c:v>42.022271470176818</c:v>
                </c:pt>
                <c:pt idx="7">
                  <c:v>42.71486448812427</c:v>
                </c:pt>
                <c:pt idx="8">
                  <c:v>44.745333423186644</c:v>
                </c:pt>
                <c:pt idx="9">
                  <c:v>47.675124573815282</c:v>
                </c:pt>
                <c:pt idx="10">
                  <c:v>47.358585384541072</c:v>
                </c:pt>
                <c:pt idx="11">
                  <c:v>48.705035829122558</c:v>
                </c:pt>
                <c:pt idx="12">
                  <c:v>48.945801574586106</c:v>
                </c:pt>
                <c:pt idx="13">
                  <c:v>49.026000870652624</c:v>
                </c:pt>
                <c:pt idx="14">
                  <c:v>50.894523566943654</c:v>
                </c:pt>
                <c:pt idx="15">
                  <c:v>52.473018890743326</c:v>
                </c:pt>
                <c:pt idx="16">
                  <c:v>53.141452538489354</c:v>
                </c:pt>
                <c:pt idx="17">
                  <c:v>56.608786875669267</c:v>
                </c:pt>
                <c:pt idx="18">
                  <c:v>56.658737517236759</c:v>
                </c:pt>
                <c:pt idx="19">
                  <c:v>57.784837096360519</c:v>
                </c:pt>
                <c:pt idx="20">
                  <c:v>60.633335568739703</c:v>
                </c:pt>
                <c:pt idx="21">
                  <c:v>62.932010402969716</c:v>
                </c:pt>
                <c:pt idx="22">
                  <c:v>66.461496739447981</c:v>
                </c:pt>
                <c:pt idx="23">
                  <c:v>68.952963494264665</c:v>
                </c:pt>
                <c:pt idx="24">
                  <c:v>69.691500022775941</c:v>
                </c:pt>
                <c:pt idx="25">
                  <c:v>68.885716751013845</c:v>
                </c:pt>
                <c:pt idx="26">
                  <c:v>69.724901452532208</c:v>
                </c:pt>
                <c:pt idx="27">
                  <c:v>71.379792753708173</c:v>
                </c:pt>
                <c:pt idx="28">
                  <c:v>71.948619234739141</c:v>
                </c:pt>
                <c:pt idx="29">
                  <c:v>76.435840362340883</c:v>
                </c:pt>
                <c:pt idx="30">
                  <c:v>77.378124386918557</c:v>
                </c:pt>
                <c:pt idx="31">
                  <c:v>77.051640628297136</c:v>
                </c:pt>
                <c:pt idx="32">
                  <c:v>81.041612431486641</c:v>
                </c:pt>
                <c:pt idx="33">
                  <c:v>82.112752786147851</c:v>
                </c:pt>
                <c:pt idx="34">
                  <c:v>84.637481870170518</c:v>
                </c:pt>
                <c:pt idx="35">
                  <c:v>86.356429226942808</c:v>
                </c:pt>
                <c:pt idx="36">
                  <c:v>86.863229846450196</c:v>
                </c:pt>
                <c:pt idx="37">
                  <c:v>85.481025540225687</c:v>
                </c:pt>
                <c:pt idx="38">
                  <c:v>83.822316680548326</c:v>
                </c:pt>
                <c:pt idx="39">
                  <c:v>80.012105861412465</c:v>
                </c:pt>
                <c:pt idx="40">
                  <c:v>82.79076192955155</c:v>
                </c:pt>
                <c:pt idx="41">
                  <c:v>83.321752302341181</c:v>
                </c:pt>
                <c:pt idx="42">
                  <c:v>80.828844201490256</c:v>
                </c:pt>
                <c:pt idx="43">
                  <c:v>83.2</c:v>
                </c:pt>
                <c:pt idx="44">
                  <c:v>84.7</c:v>
                </c:pt>
                <c:pt idx="45">
                  <c:v>90</c:v>
                </c:pt>
                <c:pt idx="46">
                  <c:v>90.9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178112"/>
        <c:axId val="211762496"/>
      </c:lineChart>
      <c:catAx>
        <c:axId val="201178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3000000" vert="horz"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1762496"/>
        <c:crossesAt val="30"/>
        <c:auto val="1"/>
        <c:lblAlgn val="ctr"/>
        <c:lblOffset val="100"/>
        <c:tickLblSkip val="2"/>
        <c:tickMarkSkip val="2"/>
        <c:noMultiLvlLbl val="0"/>
      </c:catAx>
      <c:valAx>
        <c:axId val="211762496"/>
        <c:scaling>
          <c:orientation val="minMax"/>
          <c:max val="100"/>
          <c:min val="3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75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pounds per person</a:t>
                </a:r>
              </a:p>
            </c:rich>
          </c:tx>
          <c:layout>
            <c:manualLayout>
              <c:xMode val="edge"/>
              <c:yMode val="edge"/>
              <c:x val="0"/>
              <c:y val="0.44780635400907715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178112"/>
        <c:crosses val="autoZero"/>
        <c:crossBetween val="between"/>
        <c:majorUnit val="10"/>
        <c:minorUnit val="1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0177580466148721"/>
          <c:y val="0.9546142208774584"/>
          <c:w val="0.28523862375138731"/>
          <c:h val="4.0847201210287398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Per Capita Consumption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Of All Meats Combined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1970 to Forecast 2016</a:t>
            </a:r>
          </a:p>
        </c:rich>
      </c:tx>
      <c:layout>
        <c:manualLayout>
          <c:xMode val="edge"/>
          <c:yMode val="edge"/>
          <c:x val="0.33074361820199777"/>
          <c:y val="1.95758564437194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868527532837529E-2"/>
          <c:y val="0.27351821642196844"/>
          <c:w val="0.86089530151683313"/>
          <c:h val="0.60250135943447525"/>
        </c:manualLayout>
      </c:layout>
      <c:lineChart>
        <c:grouping val="standard"/>
        <c:varyColors val="0"/>
        <c:ser>
          <c:idx val="1"/>
          <c:order val="0"/>
          <c:tx>
            <c:v>Red Meat &amp; Poultry</c:v>
          </c:tx>
          <c:spPr>
            <a:ln w="38100">
              <a:solidFill>
                <a:srgbClr val="000080"/>
              </a:solidFill>
              <a:prstDash val="solid"/>
            </a:ln>
          </c:spPr>
          <c:marker>
            <c:symbol val="square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Pt>
            <c:idx val="31"/>
            <c:bubble3D val="0"/>
            <c:spPr>
              <a:ln w="25400">
                <a:solidFill>
                  <a:srgbClr val="000080"/>
                </a:solidFill>
                <a:prstDash val="solid"/>
              </a:ln>
            </c:spPr>
          </c:dPt>
          <c:dPt>
            <c:idx val="32"/>
            <c:bubble3D val="0"/>
            <c:spPr>
              <a:ln w="25400">
                <a:solidFill>
                  <a:srgbClr val="000080"/>
                </a:solidFill>
                <a:prstDash val="solid"/>
              </a:ln>
            </c:spPr>
          </c:dPt>
          <c:dPt>
            <c:idx val="34"/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35"/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36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37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38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39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0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1"/>
            <c:marker>
              <c:spPr>
                <a:solidFill>
                  <a:srgbClr val="002060"/>
                </a:solidFill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4"/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5"/>
            <c:marker>
              <c:spPr>
                <a:noFill/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  <c:spPr>
              <a:ln w="38100">
                <a:solidFill>
                  <a:srgbClr val="000080"/>
                </a:solidFill>
                <a:prstDash val="solid"/>
              </a:ln>
            </c:spPr>
          </c:dPt>
          <c:dPt>
            <c:idx val="46"/>
            <c:marker>
              <c:spPr>
                <a:noFill/>
                <a:ln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Data!$A$8:$A$54</c:f>
              <c:numCache>
                <c:formatCode>General</c:formatCode>
                <c:ptCount val="47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</c:numCache>
            </c:numRef>
          </c:cat>
          <c:val>
            <c:numRef>
              <c:f>Data!$J$8:$J$54</c:f>
              <c:numCache>
                <c:formatCode>0.0</c:formatCode>
                <c:ptCount val="47"/>
                <c:pt idx="0">
                  <c:v>193.3558999944697</c:v>
                </c:pt>
                <c:pt idx="1">
                  <c:v>198.09368011920873</c:v>
                </c:pt>
                <c:pt idx="2">
                  <c:v>195.25584109903951</c:v>
                </c:pt>
                <c:pt idx="3">
                  <c:v>181.39399299888163</c:v>
                </c:pt>
                <c:pt idx="4">
                  <c:v>190.71044048462969</c:v>
                </c:pt>
                <c:pt idx="5">
                  <c:v>183.25089058539723</c:v>
                </c:pt>
                <c:pt idx="6">
                  <c:v>195.05976986034355</c:v>
                </c:pt>
                <c:pt idx="7">
                  <c:v>194.36175394003789</c:v>
                </c:pt>
                <c:pt idx="8">
                  <c:v>190.929949766606</c:v>
                </c:pt>
                <c:pt idx="9">
                  <c:v>191.01382445073423</c:v>
                </c:pt>
                <c:pt idx="10">
                  <c:v>193.66776554183534</c:v>
                </c:pt>
                <c:pt idx="11">
                  <c:v>193.63345680613656</c:v>
                </c:pt>
                <c:pt idx="12">
                  <c:v>188.11885283218771</c:v>
                </c:pt>
                <c:pt idx="13">
                  <c:v>192.98541990068588</c:v>
                </c:pt>
                <c:pt idx="14">
                  <c:v>194.50136588665865</c:v>
                </c:pt>
                <c:pt idx="15">
                  <c:v>197.84517581789436</c:v>
                </c:pt>
                <c:pt idx="16">
                  <c:v>196.53410393486831</c:v>
                </c:pt>
                <c:pt idx="17">
                  <c:v>196.67954936356074</c:v>
                </c:pt>
                <c:pt idx="18">
                  <c:v>199.66794403042542</c:v>
                </c:pt>
                <c:pt idx="19">
                  <c:v>197.31696225650319</c:v>
                </c:pt>
                <c:pt idx="20">
                  <c:v>197.52805839950105</c:v>
                </c:pt>
                <c:pt idx="21">
                  <c:v>199.26862961741745</c:v>
                </c:pt>
                <c:pt idx="22">
                  <c:v>204.74204825096635</c:v>
                </c:pt>
                <c:pt idx="23">
                  <c:v>204.70575594781985</c:v>
                </c:pt>
                <c:pt idx="24">
                  <c:v>207.64729672482122</c:v>
                </c:pt>
                <c:pt idx="25">
                  <c:v>206.49981452372288</c:v>
                </c:pt>
                <c:pt idx="26">
                  <c:v>205.24974616842258</c:v>
                </c:pt>
                <c:pt idx="27">
                  <c:v>203.86371643221995</c:v>
                </c:pt>
                <c:pt idx="28">
                  <c:v>209.31205721474745</c:v>
                </c:pt>
                <c:pt idx="29">
                  <c:v>215.5978822969978</c:v>
                </c:pt>
                <c:pt idx="30">
                  <c:v>214.8326374660127</c:v>
                </c:pt>
                <c:pt idx="31">
                  <c:v>212.28288693190595</c:v>
                </c:pt>
                <c:pt idx="32">
                  <c:v>219.28965179967935</c:v>
                </c:pt>
                <c:pt idx="33">
                  <c:v>217.62614762080412</c:v>
                </c:pt>
                <c:pt idx="34">
                  <c:v>220.23454567573782</c:v>
                </c:pt>
                <c:pt idx="35">
                  <c:v>219.51322118586415</c:v>
                </c:pt>
                <c:pt idx="36">
                  <c:v>219.85312698720617</c:v>
                </c:pt>
                <c:pt idx="37">
                  <c:v>219.73589035861002</c:v>
                </c:pt>
                <c:pt idx="38">
                  <c:v>213.84780883768229</c:v>
                </c:pt>
                <c:pt idx="39">
                  <c:v>208.61989922041823</c:v>
                </c:pt>
                <c:pt idx="40">
                  <c:v>207.02131996742949</c:v>
                </c:pt>
                <c:pt idx="41">
                  <c:v>202.59597165975651</c:v>
                </c:pt>
                <c:pt idx="42">
                  <c:v>200.32633015386415</c:v>
                </c:pt>
                <c:pt idx="43">
                  <c:v>203.6</c:v>
                </c:pt>
                <c:pt idx="44">
                  <c:v>202.3</c:v>
                </c:pt>
                <c:pt idx="45">
                  <c:v>210.8</c:v>
                </c:pt>
                <c:pt idx="46">
                  <c:v>212.3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397760"/>
        <c:axId val="215656704"/>
      </c:lineChart>
      <c:catAx>
        <c:axId val="20139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565670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15656704"/>
        <c:scaling>
          <c:orientation val="minMax"/>
          <c:max val="230"/>
          <c:min val="18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pounds per person</a:t>
                </a:r>
              </a:p>
            </c:rich>
          </c:tx>
          <c:layout>
            <c:manualLayout>
              <c:xMode val="edge"/>
              <c:yMode val="edge"/>
              <c:x val="5.5493895671476137E-3"/>
              <c:y val="0.42251223491027734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1397760"/>
        <c:crosses val="autoZero"/>
        <c:crossBetween val="between"/>
        <c:majorUnit val="10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Per Capita Consumption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0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Chicken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600" b="1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1970 to projected 2022</a:t>
            </a:r>
          </a:p>
        </c:rich>
      </c:tx>
      <c:layout>
        <c:manualLayout>
          <c:xMode val="edge"/>
          <c:yMode val="edge"/>
          <c:x val="0.31372549019607843"/>
          <c:y val="5.194150277357539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6189419163891968E-2"/>
          <c:y val="0.19768028240040342"/>
          <c:w val="0.85719570847206805"/>
          <c:h val="0.70196671709531011"/>
        </c:manualLayout>
      </c:layout>
      <c:lineChart>
        <c:grouping val="standard"/>
        <c:varyColors val="0"/>
        <c:ser>
          <c:idx val="0"/>
          <c:order val="0"/>
          <c:tx>
            <c:v>Consumption</c:v>
          </c:tx>
          <c:spPr>
            <a:ln w="28575" cmpd="thickThin">
              <a:solidFill>
                <a:srgbClr val="00008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000080"/>
              </a:solidFill>
              <a:ln w="15875">
                <a:solidFill>
                  <a:srgbClr val="000080"/>
                </a:solidFill>
                <a:prstDash val="solid"/>
              </a:ln>
            </c:spPr>
          </c:marker>
          <c:dPt>
            <c:idx val="45"/>
            <c:marker>
              <c:spPr>
                <a:noFill/>
                <a:ln w="15875"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dPt>
            <c:idx val="46"/>
            <c:marker>
              <c:spPr>
                <a:noFill/>
                <a:ln w="15875">
                  <a:solidFill>
                    <a:srgbClr val="000080"/>
                  </a:solidFill>
                  <a:prstDash val="solid"/>
                </a:ln>
              </c:spPr>
            </c:marker>
            <c:bubble3D val="0"/>
          </c:dPt>
          <c:dPt>
            <c:idx val="47"/>
            <c:marker>
              <c:symbol val="none"/>
            </c:marker>
            <c:bubble3D val="0"/>
          </c:dPt>
          <c:dPt>
            <c:idx val="48"/>
            <c:marker>
              <c:symbol val="none"/>
            </c:marker>
            <c:bubble3D val="0"/>
          </c:dPt>
          <c:dPt>
            <c:idx val="49"/>
            <c:marker>
              <c:symbol val="none"/>
            </c:marker>
            <c:bubble3D val="0"/>
          </c:dPt>
          <c:dPt>
            <c:idx val="50"/>
            <c:marker>
              <c:symbol val="none"/>
            </c:marker>
            <c:bubble3D val="0"/>
          </c:dPt>
          <c:dPt>
            <c:idx val="51"/>
            <c:marker>
              <c:symbol val="none"/>
            </c:marker>
            <c:bubble3D val="0"/>
          </c:dPt>
          <c:dPt>
            <c:idx val="52"/>
            <c:marker>
              <c:symbol val="none"/>
            </c:marker>
            <c:bubble3D val="0"/>
          </c:dPt>
          <c:trendline>
            <c:spPr>
              <a:ln w="254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cat>
            <c:numRef>
              <c:f>Data!$A$8:$A$60</c:f>
              <c:numCache>
                <c:formatCode>General</c:formatCode>
                <c:ptCount val="53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  <c:pt idx="48">
                  <c:v>2018</c:v>
                </c:pt>
                <c:pt idx="49">
                  <c:v>2019</c:v>
                </c:pt>
                <c:pt idx="50">
                  <c:v>2020</c:v>
                </c:pt>
                <c:pt idx="51">
                  <c:v>2021</c:v>
                </c:pt>
                <c:pt idx="52">
                  <c:v>2022</c:v>
                </c:pt>
              </c:numCache>
            </c:numRef>
          </c:cat>
          <c:val>
            <c:numRef>
              <c:f>Data!$G$8:$G$60</c:f>
              <c:numCache>
                <c:formatCode>0.0</c:formatCode>
                <c:ptCount val="53"/>
                <c:pt idx="0">
                  <c:v>40.126247101544969</c:v>
                </c:pt>
                <c:pt idx="1">
                  <c:v>40.128866254303887</c:v>
                </c:pt>
                <c:pt idx="2">
                  <c:v>41.454984005050122</c:v>
                </c:pt>
                <c:pt idx="3">
                  <c:v>39.840865654597025</c:v>
                </c:pt>
                <c:pt idx="4">
                  <c:v>39.699103500519044</c:v>
                </c:pt>
                <c:pt idx="5">
                  <c:v>38.685849249674732</c:v>
                </c:pt>
                <c:pt idx="6">
                  <c:v>42.022271470176818</c:v>
                </c:pt>
                <c:pt idx="7">
                  <c:v>42.71486448812427</c:v>
                </c:pt>
                <c:pt idx="8">
                  <c:v>44.745333423186644</c:v>
                </c:pt>
                <c:pt idx="9">
                  <c:v>47.675124573815282</c:v>
                </c:pt>
                <c:pt idx="10">
                  <c:v>47.358585384541072</c:v>
                </c:pt>
                <c:pt idx="11">
                  <c:v>48.705035829122558</c:v>
                </c:pt>
                <c:pt idx="12">
                  <c:v>48.945801574586106</c:v>
                </c:pt>
                <c:pt idx="13">
                  <c:v>49.026000870652624</c:v>
                </c:pt>
                <c:pt idx="14">
                  <c:v>50.894523566943654</c:v>
                </c:pt>
                <c:pt idx="15">
                  <c:v>52.473018890743326</c:v>
                </c:pt>
                <c:pt idx="16">
                  <c:v>53.141452538489354</c:v>
                </c:pt>
                <c:pt idx="17">
                  <c:v>56.608786875669267</c:v>
                </c:pt>
                <c:pt idx="18">
                  <c:v>56.658737517236759</c:v>
                </c:pt>
                <c:pt idx="19">
                  <c:v>57.784837096360519</c:v>
                </c:pt>
                <c:pt idx="20">
                  <c:v>60.633335568739703</c:v>
                </c:pt>
                <c:pt idx="21">
                  <c:v>62.932010402969716</c:v>
                </c:pt>
                <c:pt idx="22">
                  <c:v>66.461496739447981</c:v>
                </c:pt>
                <c:pt idx="23">
                  <c:v>68.952963494264665</c:v>
                </c:pt>
                <c:pt idx="24">
                  <c:v>69.691500022775941</c:v>
                </c:pt>
                <c:pt idx="25">
                  <c:v>68.885716751013845</c:v>
                </c:pt>
                <c:pt idx="26">
                  <c:v>69.724901452532208</c:v>
                </c:pt>
                <c:pt idx="27">
                  <c:v>71.379792753708173</c:v>
                </c:pt>
                <c:pt idx="28">
                  <c:v>71.948619234739141</c:v>
                </c:pt>
                <c:pt idx="29">
                  <c:v>76.435840362340883</c:v>
                </c:pt>
                <c:pt idx="30">
                  <c:v>77.378124386918557</c:v>
                </c:pt>
                <c:pt idx="31">
                  <c:v>77.051640628297136</c:v>
                </c:pt>
                <c:pt idx="32">
                  <c:v>81.041612431486641</c:v>
                </c:pt>
                <c:pt idx="33">
                  <c:v>82.112752786147851</c:v>
                </c:pt>
                <c:pt idx="34">
                  <c:v>84.637481870170518</c:v>
                </c:pt>
                <c:pt idx="35">
                  <c:v>86.356429226942808</c:v>
                </c:pt>
                <c:pt idx="36">
                  <c:v>86.863229846450196</c:v>
                </c:pt>
                <c:pt idx="37">
                  <c:v>85.481025540225687</c:v>
                </c:pt>
                <c:pt idx="38">
                  <c:v>83.822316680548326</c:v>
                </c:pt>
                <c:pt idx="39">
                  <c:v>80.012105861412465</c:v>
                </c:pt>
                <c:pt idx="40">
                  <c:v>82.79076192955155</c:v>
                </c:pt>
                <c:pt idx="41">
                  <c:v>83.321752302341181</c:v>
                </c:pt>
                <c:pt idx="42">
                  <c:v>80.828844201490256</c:v>
                </c:pt>
                <c:pt idx="43">
                  <c:v>83.2</c:v>
                </c:pt>
                <c:pt idx="44">
                  <c:v>84.7</c:v>
                </c:pt>
                <c:pt idx="45">
                  <c:v>90</c:v>
                </c:pt>
                <c:pt idx="46">
                  <c:v>90.9</c:v>
                </c:pt>
                <c:pt idx="47">
                  <c:v>94.5</c:v>
                </c:pt>
                <c:pt idx="48">
                  <c:v>95.7</c:v>
                </c:pt>
                <c:pt idx="49">
                  <c:v>96.9</c:v>
                </c:pt>
                <c:pt idx="50">
                  <c:v>98.2</c:v>
                </c:pt>
                <c:pt idx="51">
                  <c:v>99.4</c:v>
                </c:pt>
                <c:pt idx="52">
                  <c:v>100.6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798848"/>
        <c:axId val="178477248"/>
      </c:lineChart>
      <c:catAx>
        <c:axId val="102798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34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847724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178477248"/>
        <c:scaling>
          <c:orientation val="minMax"/>
          <c:max val="105"/>
          <c:min val="35"/>
        </c:scaling>
        <c:delete val="0"/>
        <c:axPos val="l"/>
        <c:majorGridlines>
          <c:spPr>
            <a:ln cap="flat">
              <a:solidFill>
                <a:srgbClr val="000000"/>
              </a:solidFill>
              <a:round/>
              <a:headEnd w="med" len="med"/>
            </a:ln>
          </c:spPr>
        </c:majorGridlines>
        <c:title>
          <c:tx>
            <c:rich>
              <a:bodyPr/>
              <a:lstStyle/>
              <a:p>
                <a:pPr>
                  <a:defRPr sz="1200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pounds per person (retail weight)</a:t>
                </a:r>
              </a:p>
            </c:rich>
          </c:tx>
          <c:layout>
            <c:manualLayout>
              <c:xMode val="edge"/>
              <c:yMode val="edge"/>
              <c:x val="1.6648168701442843E-2"/>
              <c:y val="0.36258194654563791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2798848"/>
        <c:crosses val="autoZero"/>
        <c:crossBetween val="between"/>
        <c:majorUnit val="5"/>
        <c:minorUnit val="5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2385718140371"/>
          <c:y val="0.15492797652261969"/>
          <c:w val="0.79723039292985576"/>
          <c:h val="0.6741992683985367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Sheet1!$A$1:$A$4</c:f>
              <c:numCache>
                <c:formatCode>0%</c:formatCode>
                <c:ptCount val="4"/>
                <c:pt idx="0">
                  <c:v>-0.05</c:v>
                </c:pt>
                <c:pt idx="1">
                  <c:v>7.0000000000000007E-2</c:v>
                </c:pt>
                <c:pt idx="2">
                  <c:v>-0.01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2399872"/>
        <c:axId val="272320768"/>
      </c:barChart>
      <c:catAx>
        <c:axId val="272399872"/>
        <c:scaling>
          <c:orientation val="minMax"/>
        </c:scaling>
        <c:delete val="1"/>
        <c:axPos val="b"/>
        <c:majorTickMark val="none"/>
        <c:minorTickMark val="none"/>
        <c:tickLblPos val="nextTo"/>
        <c:crossAx val="272320768"/>
        <c:crosses val="autoZero"/>
        <c:auto val="1"/>
        <c:lblAlgn val="ctr"/>
        <c:lblOffset val="100"/>
        <c:noMultiLvlLbl val="0"/>
      </c:catAx>
      <c:valAx>
        <c:axId val="272320768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272399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0.09259</cdr:x>
      <cdr:y>0.1194</cdr:y>
    </cdr:from>
    <cdr:to>
      <cdr:x>0.50659</cdr:x>
      <cdr:y>0.1724</cdr:y>
    </cdr:to>
    <cdr:sp macro="" textlink="">
      <cdr:nvSpPr>
        <cdr:cNvPr id="111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62000" y="609600"/>
          <a:ext cx="3407055" cy="2705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Average Annual Growth Rate: 1.9%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0.98575</cdr:x>
      <cdr:y>0.92175</cdr:y>
    </cdr:from>
    <cdr:to>
      <cdr:x>0.999</cdr:x>
      <cdr:y>0.946</cdr:y>
    </cdr:to>
    <cdr:sp macro="" textlink="">
      <cdr:nvSpPr>
        <cdr:cNvPr id="19558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459731" y="5803361"/>
          <a:ext cx="113712" cy="152679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9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FFFFFF" mc:Ignorable="a14" a14:legacySpreadsheetColorIndex="9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0.33864</cdr:x>
      <cdr:y>0.32438</cdr:y>
    </cdr:from>
    <cdr:to>
      <cdr:x>0.42289</cdr:x>
      <cdr:y>0.37588</cdr:y>
    </cdr:to>
    <cdr:sp macro="" textlink="">
      <cdr:nvSpPr>
        <cdr:cNvPr id="19558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06218" y="2042296"/>
          <a:ext cx="723036" cy="3242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80"/>
              </a:solidFill>
              <a:latin typeface="Arial"/>
              <a:cs typeface="Arial"/>
            </a:rPr>
            <a:t>Beef</a:t>
          </a:r>
        </a:p>
      </cdr:txBody>
    </cdr:sp>
  </cdr:relSizeAnchor>
  <cdr:relSizeAnchor xmlns:cdr="http://schemas.openxmlformats.org/drawingml/2006/chartDrawing">
    <cdr:from>
      <cdr:x>0.36557</cdr:x>
      <cdr:y>0.3525</cdr:y>
    </cdr:from>
    <cdr:to>
      <cdr:x>0.36626</cdr:x>
      <cdr:y>0.42118</cdr:y>
    </cdr:to>
    <cdr:sp macro="" textlink="">
      <cdr:nvSpPr>
        <cdr:cNvPr id="195588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3137318" y="2219325"/>
          <a:ext cx="5932" cy="43243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80" mc:Ignorable="a14" a14:legacySpreadsheetColorIndex="18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0.58855</cdr:x>
      <cdr:y>0.37607</cdr:y>
    </cdr:from>
    <cdr:to>
      <cdr:x>0.7128</cdr:x>
      <cdr:y>0.41232</cdr:y>
    </cdr:to>
    <cdr:sp macro="" textlink="">
      <cdr:nvSpPr>
        <cdr:cNvPr id="19558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0955" y="2367755"/>
          <a:ext cx="1066317" cy="22823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8080"/>
              </a:solidFill>
              <a:latin typeface="Arial"/>
              <a:cs typeface="Arial"/>
            </a:rPr>
            <a:t>Chicken</a:t>
          </a:r>
        </a:p>
      </cdr:txBody>
    </cdr:sp>
  </cdr:relSizeAnchor>
  <cdr:relSizeAnchor xmlns:cdr="http://schemas.openxmlformats.org/drawingml/2006/chartDrawing">
    <cdr:from>
      <cdr:x>0.63184</cdr:x>
      <cdr:y>0.41207</cdr:y>
    </cdr:from>
    <cdr:to>
      <cdr:x>0.63263</cdr:x>
      <cdr:y>0.4826</cdr:y>
    </cdr:to>
    <cdr:sp macro="" textlink="">
      <cdr:nvSpPr>
        <cdr:cNvPr id="195590" name="Line 6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5422456" y="2594412"/>
          <a:ext cx="6794" cy="44406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8080" mc:Ignorable="a14" a14:legacySpreadsheetColorIndex="21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0.56225</cdr:x>
      <cdr:y>0.74275</cdr:y>
    </cdr:from>
    <cdr:to>
      <cdr:x>0.65325</cdr:x>
      <cdr:y>0.785</cdr:y>
    </cdr:to>
    <cdr:sp macro="" textlink="">
      <cdr:nvSpPr>
        <cdr:cNvPr id="195591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5244" y="4676373"/>
          <a:ext cx="780964" cy="2660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C00000"/>
              </a:solidFill>
              <a:latin typeface="Arial"/>
              <a:cs typeface="Arial"/>
            </a:rPr>
            <a:t>Pork</a:t>
          </a:r>
        </a:p>
      </cdr:txBody>
    </cdr:sp>
  </cdr:relSizeAnchor>
  <cdr:relSizeAnchor xmlns:cdr="http://schemas.openxmlformats.org/drawingml/2006/chartDrawing">
    <cdr:from>
      <cdr:x>0.5803</cdr:x>
      <cdr:y>0.70294</cdr:y>
    </cdr:from>
    <cdr:to>
      <cdr:x>0.5803</cdr:x>
      <cdr:y>0.75194</cdr:y>
    </cdr:to>
    <cdr:sp macro="" textlink="">
      <cdr:nvSpPr>
        <cdr:cNvPr id="195592" name="Line 8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4980144" y="4425746"/>
          <a:ext cx="0" cy="308505"/>
        </a:xfrm>
        <a:prstGeom xmlns:a="http://schemas.openxmlformats.org/drawingml/2006/main" prst="line">
          <a:avLst/>
        </a:prstGeom>
        <a:ln xmlns:a="http://schemas.openxmlformats.org/drawingml/2006/main">
          <a:headEnd/>
          <a:tailEnd type="triangle" w="med" len="med"/>
        </a:ln>
        <a:extLst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0.11712</cdr:x>
      <cdr:y>0.9365</cdr:y>
    </cdr:from>
    <cdr:to>
      <cdr:x>0.22523</cdr:x>
      <cdr:y>1</cdr:y>
    </cdr:to>
    <cdr:sp macro="" textlink="">
      <cdr:nvSpPr>
        <cdr:cNvPr id="195594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90600" y="5851627"/>
          <a:ext cx="914400" cy="396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000" b="1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USDA Data</a:t>
          </a:r>
          <a:endParaRPr lang="en-US" sz="1000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  <a:p xmlns:a="http://schemas.openxmlformats.org/drawingml/2006/main">
          <a:pPr algn="l" rtl="0">
            <a:defRPr sz="1000"/>
          </a:pPr>
          <a:endParaRPr lang="en-US" sz="1000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0.11372</cdr:x>
      <cdr:y>0.53809</cdr:y>
    </cdr:from>
    <cdr:to>
      <cdr:x>0.28302</cdr:x>
      <cdr:y>0.59869</cdr:y>
    </cdr:to>
    <cdr:sp macro="" textlink="">
      <cdr:nvSpPr>
        <cdr:cNvPr id="2283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75978" y="3141816"/>
          <a:ext cx="1452897" cy="3538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1" u="none" strike="noStrike" baseline="0">
              <a:solidFill>
                <a:srgbClr val="000000"/>
              </a:solidFill>
              <a:latin typeface="Arial"/>
              <a:cs typeface="Arial"/>
            </a:rPr>
            <a:t>Average = 204.8</a:t>
          </a:r>
        </a:p>
      </cdr:txBody>
    </cdr:sp>
  </cdr:relSizeAnchor>
  <cdr:relSizeAnchor xmlns:cdr="http://schemas.openxmlformats.org/drawingml/2006/chartDrawing">
    <cdr:from>
      <cdr:x>0.21414</cdr:x>
      <cdr:y>0.58357</cdr:y>
    </cdr:from>
    <cdr:to>
      <cdr:x>0.27239</cdr:x>
      <cdr:y>0.65957</cdr:y>
    </cdr:to>
    <cdr:sp macro="" textlink="">
      <cdr:nvSpPr>
        <cdr:cNvPr id="228354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rot="16836192" flipH="1">
          <a:off x="1865840" y="3379309"/>
          <a:ext cx="443751" cy="499903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FF0000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0.49075</cdr:x>
      <cdr:y>0.50775</cdr:y>
    </cdr:from>
    <cdr:to>
      <cdr:x>0.50125</cdr:x>
      <cdr:y>0.5525</cdr:y>
    </cdr:to>
    <cdr:sp macro="" textlink="">
      <cdr:nvSpPr>
        <cdr:cNvPr id="6154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11629" y="3196807"/>
          <a:ext cx="90111" cy="2817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925" b="0" i="0" u="none" strike="noStrike" baseline="0">
              <a:solidFill>
                <a:srgbClr val="000000"/>
              </a:solidFill>
              <a:latin typeface="Arial"/>
              <a:cs typeface="Arial"/>
            </a:rPr>
            <a:t> </a:t>
          </a:r>
        </a:p>
      </cdr:txBody>
    </cdr:sp>
  </cdr:relSizeAnchor>
  <cdr:relSizeAnchor xmlns:cdr="http://schemas.openxmlformats.org/drawingml/2006/chartDrawing">
    <cdr:from>
      <cdr:x>0.10433</cdr:x>
      <cdr:y>0.94943</cdr:y>
    </cdr:from>
    <cdr:to>
      <cdr:x>0.21088</cdr:x>
      <cdr:y>0.99184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5350" y="5543550"/>
          <a:ext cx="9144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/>
            <a:t>USDA Data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0.1265</cdr:x>
      <cdr:y>0.3235</cdr:y>
    </cdr:from>
    <cdr:to>
      <cdr:x>0.5405</cdr:x>
      <cdr:y>0.3765</cdr:y>
    </cdr:to>
    <cdr:sp macro="" textlink="">
      <cdr:nvSpPr>
        <cdr:cNvPr id="1116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85626" y="2036764"/>
          <a:ext cx="3552959" cy="3336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Average Annual Growth Rate: 1.9%</a:t>
          </a:r>
        </a:p>
      </cdr:txBody>
    </cdr:sp>
  </cdr:relSizeAnchor>
  <cdr:relSizeAnchor xmlns:cdr="http://schemas.openxmlformats.org/drawingml/2006/chartDrawing">
    <cdr:from>
      <cdr:x>0.1265</cdr:x>
      <cdr:y>0.3235</cdr:y>
    </cdr:from>
    <cdr:to>
      <cdr:x>0.5405</cdr:x>
      <cdr:y>0.3765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85626" y="2036764"/>
          <a:ext cx="3552959" cy="3336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>
              <a:solidFill>
                <a:srgbClr val="000000"/>
              </a:solidFill>
              <a:latin typeface="Arial"/>
              <a:cs typeface="Arial"/>
            </a:rPr>
            <a:t>Average Annual Growth Rate: 1.9%</a:t>
          </a:r>
        </a:p>
      </cdr:txBody>
    </cdr:sp>
  </cdr:relSizeAnchor>
  <cdr:relSizeAnchor xmlns:cdr="http://schemas.openxmlformats.org/drawingml/2006/chartDrawing">
    <cdr:from>
      <cdr:x>0.1265</cdr:x>
      <cdr:y>0.3235</cdr:y>
    </cdr:from>
    <cdr:to>
      <cdr:x>0.5405</cdr:x>
      <cdr:y>0.3765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85626" y="2036764"/>
          <a:ext cx="3552959" cy="3336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Average Annual Growth Rate: 1.9%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0.01702</cdr:x>
      <cdr:y>0.41043</cdr:y>
    </cdr:from>
    <cdr:to>
      <cdr:x>0.06475</cdr:x>
      <cdr:y>0.54282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28573" y="2135981"/>
          <a:ext cx="640556" cy="340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/>
            <a:t>Percent</a:t>
          </a:r>
        </a:p>
      </cdr:txBody>
    </cdr:sp>
  </cdr:relSizeAnchor>
  <cdr:relSizeAnchor xmlns:cdr="http://schemas.openxmlformats.org/drawingml/2006/chartDrawing">
    <cdr:from>
      <cdr:x>0.1518</cdr:x>
      <cdr:y>0.8223</cdr:y>
    </cdr:from>
    <cdr:to>
      <cdr:x>0.35473</cdr:x>
      <cdr:y>0.87348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43000" y="4495800"/>
          <a:ext cx="1527964" cy="279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b="1" dirty="0">
              <a:latin typeface="Arial" panose="020B0604020202020204" pitchFamily="34" charset="0"/>
              <a:cs typeface="Arial" panose="020B0604020202020204" pitchFamily="34" charset="0"/>
            </a:rPr>
            <a:t>Carb Processed</a:t>
          </a:r>
        </a:p>
      </cdr:txBody>
    </cdr:sp>
  </cdr:relSizeAnchor>
  <cdr:relSizeAnchor xmlns:cdr="http://schemas.openxmlformats.org/drawingml/2006/chartDrawing">
    <cdr:from>
      <cdr:x>0.74811</cdr:x>
      <cdr:y>0.82546</cdr:y>
    </cdr:from>
    <cdr:to>
      <cdr:x>0.95639</cdr:x>
      <cdr:y>0.87795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337180" y="3994147"/>
          <a:ext cx="1485916" cy="253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b="1">
              <a:latin typeface="Arial" panose="020B0604020202020204" pitchFamily="34" charset="0"/>
              <a:cs typeface="Arial" panose="020B0604020202020204" pitchFamily="34" charset="0"/>
            </a:rPr>
            <a:t>Total Processed Food</a:t>
          </a:r>
        </a:p>
      </cdr:txBody>
    </cdr:sp>
  </cdr:relSizeAnchor>
  <cdr:relSizeAnchor xmlns:cdr="http://schemas.openxmlformats.org/drawingml/2006/chartDrawing">
    <cdr:from>
      <cdr:x>0.35047</cdr:x>
      <cdr:y>0.83071</cdr:y>
    </cdr:from>
    <cdr:to>
      <cdr:x>0.52359</cdr:x>
      <cdr:y>0.8878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0313" y="4019550"/>
          <a:ext cx="1235077" cy="276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b="1">
              <a:latin typeface="Arial" panose="020B0604020202020204" pitchFamily="34" charset="0"/>
              <a:cs typeface="Arial" panose="020B0604020202020204" pitchFamily="34" charset="0"/>
            </a:rPr>
            <a:t>Protein</a:t>
          </a:r>
          <a:r>
            <a:rPr lang="en-US" sz="900" b="1" baseline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900" b="1">
              <a:latin typeface="Arial" panose="020B0604020202020204" pitchFamily="34" charset="0"/>
              <a:cs typeface="Arial" panose="020B0604020202020204" pitchFamily="34" charset="0"/>
            </a:rPr>
            <a:t>Processed</a:t>
          </a:r>
        </a:p>
      </cdr:txBody>
    </cdr:sp>
  </cdr:relSizeAnchor>
  <cdr:relSizeAnchor xmlns:cdr="http://schemas.openxmlformats.org/drawingml/2006/chartDrawing">
    <cdr:from>
      <cdr:x>0.51758</cdr:x>
      <cdr:y>0.82546</cdr:y>
    </cdr:from>
    <cdr:to>
      <cdr:x>0.7668</cdr:x>
      <cdr:y>0.88189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692527" y="3994147"/>
          <a:ext cx="1777992" cy="273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900" b="1">
              <a:latin typeface="Arial" panose="020B0604020202020204" pitchFamily="34" charset="0"/>
              <a:cs typeface="Arial" panose="020B0604020202020204" pitchFamily="34" charset="0"/>
            </a:rPr>
            <a:t>Commodity Protein Index*</a:t>
          </a:r>
        </a:p>
      </cdr:txBody>
    </cdr:sp>
  </cdr:relSizeAnchor>
  <cdr:relSizeAnchor xmlns:cdr="http://schemas.openxmlformats.org/drawingml/2006/chartDrawing">
    <cdr:from>
      <cdr:x>0.01936</cdr:x>
      <cdr:y>0.02165</cdr:y>
    </cdr:from>
    <cdr:to>
      <cdr:x>0.99132</cdr:x>
      <cdr:y>0.1437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38113" y="104758"/>
          <a:ext cx="6934200" cy="590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>
                  <a:lumMod val="65000"/>
                </a:schemeClr>
              </a:solidFill>
            </a:rPr>
            <a:t>Exhibit 1: </a:t>
          </a:r>
          <a:r>
            <a:rPr lang="en-US" sz="1400" b="1" dirty="0"/>
            <a:t>Volume consumption of processed protein foods has grown 7% since 2009 compared to a 5% decline in processed</a:t>
          </a:r>
          <a:r>
            <a:rPr lang="en-US" sz="1400" b="1" baseline="0" dirty="0"/>
            <a:t> </a:t>
          </a:r>
          <a:r>
            <a:rPr lang="en-US" sz="1400" b="1" baseline="0" dirty="0" smtClean="0"/>
            <a:t>carbohydrates from 2009 to 2013.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0.0267</cdr:x>
      <cdr:y>0.9685</cdr:y>
    </cdr:from>
    <cdr:to>
      <cdr:x>0.67023</cdr:x>
      <cdr:y>0.99803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90500" y="4686300"/>
          <a:ext cx="4591050" cy="142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0.06008</cdr:x>
      <cdr:y>0.8937</cdr:y>
    </cdr:from>
    <cdr:to>
      <cdr:x>0.9773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28625" y="4362450"/>
          <a:ext cx="6543675" cy="514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0.03036</cdr:x>
      <cdr:y>0.87795</cdr:y>
    </cdr:from>
    <cdr:to>
      <cdr:x>0.98999</cdr:x>
      <cdr:y>0.98955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28600" y="4800074"/>
          <a:ext cx="7225543" cy="610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b="1" i="1" dirty="0">
              <a:effectLst/>
              <a:latin typeface="+mn-lt"/>
              <a:ea typeface="+mn-ea"/>
              <a:cs typeface="+mn-cs"/>
            </a:rPr>
            <a:t>Source: Nielsen </a:t>
          </a:r>
          <a:r>
            <a:rPr lang="en-US" sz="900" b="1" i="1" dirty="0" err="1">
              <a:effectLst/>
              <a:latin typeface="+mn-lt"/>
              <a:ea typeface="+mn-ea"/>
              <a:cs typeface="+mn-cs"/>
            </a:rPr>
            <a:t>xAOC</a:t>
          </a:r>
          <a:r>
            <a:rPr lang="en-US" sz="900" b="1" i="1" dirty="0">
              <a:effectLst/>
              <a:latin typeface="+mn-lt"/>
              <a:ea typeface="+mn-ea"/>
              <a:cs typeface="+mn-cs"/>
            </a:rPr>
            <a:t>, USDA. *Commodity Protein Index developed by Credit Suisse by multiplying USDA-measured domestic use of beef, pork and chicken (in pounds) by the average retail price index of each protein as measured by USDA's Economic Research </a:t>
          </a:r>
          <a:r>
            <a:rPr lang="en-US" sz="900" b="1" i="1" dirty="0" smtClean="0">
              <a:effectLst/>
              <a:latin typeface="+mn-lt"/>
              <a:ea typeface="+mn-ea"/>
              <a:cs typeface="+mn-cs"/>
            </a:rPr>
            <a:t>Service. Source: The Return of the Caveman, April 2014.  Credit Suisse.</a:t>
          </a:r>
          <a:endParaRPr lang="en-US" sz="9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86F35201-1623-466F-80FA-940348598664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90F713C4-2846-45F5-A86B-3E51FC8F7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82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07" tIns="46654" rIns="93307" bIns="466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07" tIns="46654" rIns="93307" bIns="46654" rtlCol="0"/>
          <a:lstStyle>
            <a:lvl1pPr algn="r">
              <a:defRPr sz="1200"/>
            </a:lvl1pPr>
          </a:lstStyle>
          <a:p>
            <a:fld id="{60175FA7-321A-40D0-9D8C-A19FA2B01B76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07" tIns="46654" rIns="93307" bIns="4665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07" tIns="46654" rIns="93307" bIns="466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07" tIns="46654" rIns="93307" bIns="466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07" tIns="46654" rIns="93307" bIns="46654" rtlCol="0" anchor="b"/>
          <a:lstStyle>
            <a:lvl1pPr algn="r">
              <a:defRPr sz="1200"/>
            </a:lvl1pPr>
          </a:lstStyle>
          <a:p>
            <a:fld id="{685662B4-0115-42B7-8FD8-8C30B957C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5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662B4-0115-42B7-8FD8-8C30B957C0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3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1859760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3"/>
            <a:ext cx="812800" cy="365125"/>
          </a:xfrm>
        </p:spPr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D9656B-9D2D-4217-AFE8-AD2AD8797973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3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3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E36746-8CD0-4EAD-998F-FB205512582C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914403"/>
            <a:ext cx="8839200" cy="2305051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</a:rPr>
              <a:t>Which Will Come First</a:t>
            </a:r>
            <a:br>
              <a:rPr lang="en-US" sz="4400" dirty="0">
                <a:solidFill>
                  <a:srgbClr val="002060"/>
                </a:solidFill>
              </a:rPr>
            </a:br>
            <a:r>
              <a:rPr lang="en-US" sz="4400" dirty="0">
                <a:solidFill>
                  <a:srgbClr val="002060"/>
                </a:solidFill>
              </a:rPr>
              <a:t>100 Pounds of Chicken Consumption</a:t>
            </a:r>
            <a:br>
              <a:rPr lang="en-US" sz="4400" dirty="0">
                <a:solidFill>
                  <a:srgbClr val="002060"/>
                </a:solidFill>
              </a:rPr>
            </a:br>
            <a:r>
              <a:rPr lang="en-US" sz="4400" dirty="0">
                <a:solidFill>
                  <a:srgbClr val="002060"/>
                </a:solidFill>
              </a:rPr>
              <a:t>or Pigs Fly?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267200"/>
            <a:ext cx="7854696" cy="17526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Bill Roenigk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Roenigk Consulting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July 13, 2015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Amelia Island, Florida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1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1828800"/>
            <a:ext cx="6553200" cy="2057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71553"/>
            <a:ext cx="8572500" cy="5705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04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295400"/>
            <a:ext cx="8382000" cy="457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Consumption = Disappearance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/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We Eat What We Produce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Minus Exports/Plus Imports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and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Adjustment for Inventory Change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68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143003"/>
            <a:ext cx="762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Over 90 Percent of Chicken Consumption Can Be Explained by Price and Disposable Consumer Income.</a:t>
            </a:r>
          </a:p>
          <a:p>
            <a:endParaRPr lang="en-US" sz="3600" b="1" dirty="0"/>
          </a:p>
          <a:p>
            <a:r>
              <a:rPr lang="en-US" sz="3600" b="1" dirty="0"/>
              <a:t>Corn for Ethanol Experience from 2006 through 2013 and Weak U.S. Economy Re-Confirmed this Conclusion.</a:t>
            </a:r>
          </a:p>
        </p:txBody>
      </p:sp>
    </p:spTree>
    <p:extLst>
      <p:ext uri="{BB962C8B-B14F-4D97-AF65-F5344CB8AC3E}">
        <p14:creationId xmlns:p14="http://schemas.microsoft.com/office/powerpoint/2010/main" val="7615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90600"/>
            <a:ext cx="8229600" cy="1466088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USDA’s Three Measures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of Chicken Consumption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590800"/>
            <a:ext cx="8229600" cy="388620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  <a:tabLst>
                <a:tab pos="742950" algn="l"/>
                <a:tab pos="2628900" algn="l"/>
                <a:tab pos="4972050" algn="l"/>
              </a:tabLst>
            </a:pPr>
            <a:r>
              <a:rPr lang="en-US" b="1" dirty="0" smtClean="0"/>
              <a:t>	Weight	      2015	Difference From</a:t>
            </a:r>
          </a:p>
          <a:p>
            <a:pPr marL="0" indent="0">
              <a:spcBef>
                <a:spcPts val="0"/>
              </a:spcBef>
              <a:buNone/>
              <a:tabLst>
                <a:tab pos="228600" algn="l"/>
                <a:tab pos="2857500" algn="l"/>
                <a:tab pos="4972050" algn="l"/>
              </a:tabLst>
            </a:pPr>
            <a:r>
              <a:rPr lang="en-US" b="1" dirty="0"/>
              <a:t>	</a:t>
            </a:r>
            <a:r>
              <a:rPr lang="en-US" b="1" u="sng" dirty="0" smtClean="0"/>
              <a:t>Measurement</a:t>
            </a:r>
            <a:r>
              <a:rPr lang="en-US" b="1" dirty="0" smtClean="0"/>
              <a:t>	</a:t>
            </a:r>
            <a:r>
              <a:rPr lang="en-US" b="1" u="sng" dirty="0" smtClean="0"/>
              <a:t>Pounds</a:t>
            </a:r>
            <a:r>
              <a:rPr lang="en-US" b="1" dirty="0" smtClean="0"/>
              <a:t>	</a:t>
            </a:r>
            <a:r>
              <a:rPr lang="en-US" b="1" u="sng" dirty="0" smtClean="0"/>
              <a:t> Carcass Weight</a:t>
            </a:r>
          </a:p>
          <a:p>
            <a:pPr marL="0" indent="0">
              <a:spcBef>
                <a:spcPts val="0"/>
              </a:spcBef>
              <a:buNone/>
              <a:tabLst>
                <a:tab pos="228600" algn="l"/>
                <a:tab pos="2857500" algn="l"/>
                <a:tab pos="4972050" algn="l"/>
              </a:tabLst>
            </a:pPr>
            <a:r>
              <a:rPr lang="en-US" b="1" i="1" dirty="0"/>
              <a:t>	</a:t>
            </a:r>
            <a:r>
              <a:rPr lang="en-US" b="1" i="1" dirty="0" smtClean="0"/>
              <a:t>	</a:t>
            </a:r>
            <a:r>
              <a:rPr lang="en-US" sz="1700" b="1" i="1" dirty="0"/>
              <a:t>(estimated)</a:t>
            </a:r>
            <a:r>
              <a:rPr lang="en-US" b="1" i="1" dirty="0" smtClean="0"/>
              <a:t>	</a:t>
            </a:r>
            <a:r>
              <a:rPr lang="en-US" sz="1700" b="1" i="1" dirty="0"/>
              <a:t>---------------- % ---------------</a:t>
            </a:r>
          </a:p>
          <a:p>
            <a:pPr>
              <a:tabLst>
                <a:tab pos="3486150" algn="dec"/>
                <a:tab pos="4972050" algn="l"/>
                <a:tab pos="6515100" algn="dec"/>
              </a:tabLst>
            </a:pPr>
            <a:r>
              <a:rPr lang="en-US" b="1" dirty="0" smtClean="0">
                <a:solidFill>
                  <a:srgbClr val="002060"/>
                </a:solidFill>
              </a:rPr>
              <a:t>Boneless	62.8		60</a:t>
            </a:r>
          </a:p>
          <a:p>
            <a:pPr>
              <a:tabLst>
                <a:tab pos="3486150" algn="dec"/>
                <a:tab pos="4972050" algn="l"/>
                <a:tab pos="6515100" algn="dec"/>
              </a:tabLst>
            </a:pPr>
            <a:r>
              <a:rPr lang="en-US" b="1" dirty="0" smtClean="0">
                <a:solidFill>
                  <a:srgbClr val="002060"/>
                </a:solidFill>
              </a:rPr>
              <a:t>Retail*	90.0		86	</a:t>
            </a:r>
          </a:p>
          <a:p>
            <a:pPr>
              <a:tabLst>
                <a:tab pos="3486150" algn="dec"/>
                <a:tab pos="4972050" algn="l"/>
                <a:tab pos="6515100" algn="dec"/>
              </a:tabLst>
            </a:pPr>
            <a:r>
              <a:rPr lang="en-US" b="1" dirty="0" smtClean="0">
                <a:solidFill>
                  <a:srgbClr val="002060"/>
                </a:solidFill>
              </a:rPr>
              <a:t>Carcass	104.7		</a:t>
            </a:r>
          </a:p>
          <a:p>
            <a:pPr marL="0" indent="0">
              <a:buNone/>
              <a:tabLst>
                <a:tab pos="3429000" algn="dec"/>
                <a:tab pos="4972050" algn="l"/>
              </a:tabLst>
            </a:pPr>
            <a:endParaRPr lang="en-US" b="1" dirty="0" smtClean="0"/>
          </a:p>
          <a:p>
            <a:pPr marL="0" indent="0">
              <a:buNone/>
              <a:tabLst>
                <a:tab pos="3429000" algn="dec"/>
                <a:tab pos="4972050" algn="l"/>
              </a:tabLst>
            </a:pPr>
            <a:endParaRPr lang="en-US" b="1" dirty="0" smtClean="0"/>
          </a:p>
          <a:p>
            <a:pPr marL="0" indent="0">
              <a:buNone/>
              <a:tabLst>
                <a:tab pos="4972050" algn="l"/>
              </a:tabLst>
            </a:pPr>
            <a:r>
              <a:rPr lang="en-US" sz="1400" b="1" dirty="0"/>
              <a:t>* </a:t>
            </a:r>
            <a:r>
              <a:rPr lang="en-US" sz="1200" b="1" dirty="0"/>
              <a:t>Most often reported by USDA</a:t>
            </a:r>
          </a:p>
          <a:p>
            <a:pPr marL="0" indent="0">
              <a:buNone/>
              <a:tabLst>
                <a:tab pos="4972050" algn="l"/>
              </a:tabLst>
            </a:pPr>
            <a:r>
              <a:rPr lang="en-US" sz="1200" b="1" dirty="0"/>
              <a:t>Note: “Chicken” includes young meat chicken and  (broilers) and “other” chicken (spent fowl)</a:t>
            </a:r>
          </a:p>
        </p:txBody>
      </p:sp>
    </p:spTree>
    <p:extLst>
      <p:ext uri="{BB962C8B-B14F-4D97-AF65-F5344CB8AC3E}">
        <p14:creationId xmlns:p14="http://schemas.microsoft.com/office/powerpoint/2010/main" val="118446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452754"/>
              </p:ext>
            </p:extLst>
          </p:nvPr>
        </p:nvGraphicFramePr>
        <p:xfrm>
          <a:off x="1905000" y="13716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200400" y="838203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Per Capita Chicken Consumption</a:t>
            </a:r>
          </a:p>
          <a:p>
            <a:pPr algn="ctr"/>
            <a:r>
              <a:rPr lang="en-US" sz="2800" b="1" dirty="0"/>
              <a:t>1970 to Forecast 2016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6488671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Source: USDA</a:t>
            </a:r>
          </a:p>
        </p:txBody>
      </p:sp>
    </p:spTree>
    <p:extLst>
      <p:ext uri="{BB962C8B-B14F-4D97-AF65-F5344CB8AC3E}">
        <p14:creationId xmlns:p14="http://schemas.microsoft.com/office/powerpoint/2010/main" val="340064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370381"/>
              </p:ext>
            </p:extLst>
          </p:nvPr>
        </p:nvGraphicFramePr>
        <p:xfrm>
          <a:off x="1828800" y="228600"/>
          <a:ext cx="8458200" cy="624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6757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65754"/>
              </p:ext>
            </p:extLst>
          </p:nvPr>
        </p:nvGraphicFramePr>
        <p:xfrm>
          <a:off x="1752603" y="685803"/>
          <a:ext cx="858202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3954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838203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When Chicken Consumption Surpassed Pork and Beef?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2890"/>
              </p:ext>
            </p:extLst>
          </p:nvPr>
        </p:nvGraphicFramePr>
        <p:xfrm>
          <a:off x="2575560" y="2667000"/>
          <a:ext cx="74676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520"/>
                <a:gridCol w="1493520"/>
                <a:gridCol w="1493520"/>
                <a:gridCol w="1493520"/>
                <a:gridCol w="1493520"/>
              </a:tblGrid>
              <a:tr h="762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Pork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Beef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US" sz="1400" b="1" i="1" dirty="0" smtClean="0"/>
                        <a:t>---------------------------------------</a:t>
                      </a:r>
                      <a:r>
                        <a:rPr lang="en-US" sz="1400" b="1" i="1" baseline="0" dirty="0" smtClean="0"/>
                        <a:t> weight basis ----------------------------------------</a:t>
                      </a:r>
                      <a:endParaRPr lang="en-US" sz="14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/>
                        <a:t>Retail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/>
                        <a:t>Boneless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/>
                        <a:t>Retail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smtClean="0"/>
                        <a:t>Boneless</a:t>
                      </a:r>
                      <a:endParaRPr lang="en-US" b="1" i="0" dirty="0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Year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90800" y="617220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Source: USDA/ERS</a:t>
            </a:r>
          </a:p>
        </p:txBody>
      </p:sp>
    </p:spTree>
    <p:extLst>
      <p:ext uri="{BB962C8B-B14F-4D97-AF65-F5344CB8AC3E}">
        <p14:creationId xmlns:p14="http://schemas.microsoft.com/office/powerpoint/2010/main" val="20997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2610" y="2057403"/>
            <a:ext cx="830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/>
              <a:t>Consumption ≠ Demand</a:t>
            </a:r>
          </a:p>
        </p:txBody>
      </p:sp>
    </p:spTree>
    <p:extLst>
      <p:ext uri="{BB962C8B-B14F-4D97-AF65-F5344CB8AC3E}">
        <p14:creationId xmlns:p14="http://schemas.microsoft.com/office/powerpoint/2010/main" val="754273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Demand: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133600"/>
            <a:ext cx="8229600" cy="2865120"/>
          </a:xfrm>
        </p:spPr>
        <p:txBody>
          <a:bodyPr/>
          <a:lstStyle/>
          <a:p>
            <a:r>
              <a:rPr lang="en-US" b="1" dirty="0" smtClean="0"/>
              <a:t>Pounds Consumed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Price Consumers Paid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Outcome Compared with Expectation (Elasticity)</a:t>
            </a:r>
          </a:p>
        </p:txBody>
      </p:sp>
    </p:spTree>
    <p:extLst>
      <p:ext uri="{BB962C8B-B14F-4D97-AF65-F5344CB8AC3E}">
        <p14:creationId xmlns:p14="http://schemas.microsoft.com/office/powerpoint/2010/main" val="3097304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685026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U.S. Monthly Domestic Retail Meat Demand 		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6477000"/>
            <a:ext cx="24272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/>
              <a:t> Ron Plain, University of Missouri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847181"/>
              </p:ext>
            </p:extLst>
          </p:nvPr>
        </p:nvGraphicFramePr>
        <p:xfrm>
          <a:off x="2590800" y="1268546"/>
          <a:ext cx="7162804" cy="5208457"/>
        </p:xfrm>
        <a:graphic>
          <a:graphicData uri="http://schemas.openxmlformats.org/drawingml/2006/table">
            <a:tbl>
              <a:tblPr/>
              <a:tblGrid>
                <a:gridCol w="651164"/>
                <a:gridCol w="651164"/>
                <a:gridCol w="651164"/>
                <a:gridCol w="651164"/>
                <a:gridCol w="651164"/>
                <a:gridCol w="651164"/>
                <a:gridCol w="651164"/>
                <a:gridCol w="651164"/>
                <a:gridCol w="651164"/>
                <a:gridCol w="651164"/>
                <a:gridCol w="651164"/>
              </a:tblGrid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Young Chicken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4 Meats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046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12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12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12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12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12</a:t>
                      </a:r>
                      <a:b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80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Change in Retail Demand From 1 Year Earlier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803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 14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 15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 15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 15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-6.3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+7.4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831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 15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-5.5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 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803">
                <a:tc gridSpan="11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12167" marR="12167" marT="12167" marB="121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311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558668"/>
              </p:ext>
            </p:extLst>
          </p:nvPr>
        </p:nvGraphicFramePr>
        <p:xfrm>
          <a:off x="2411432" y="1085606"/>
          <a:ext cx="7538234" cy="5504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294"/>
                <a:gridCol w="685294"/>
                <a:gridCol w="685294"/>
                <a:gridCol w="685294"/>
                <a:gridCol w="685294"/>
                <a:gridCol w="685294"/>
                <a:gridCol w="685294"/>
                <a:gridCol w="685294"/>
                <a:gridCol w="685294"/>
                <a:gridCol w="685294"/>
                <a:gridCol w="685294"/>
              </a:tblGrid>
              <a:tr h="290402">
                <a:tc>
                  <a:txBody>
                    <a:bodyPr/>
                    <a:lstStyle/>
                    <a:p>
                      <a:pPr algn="l" fontAlgn="b"/>
                      <a:endParaRPr kumimoji="0" lang="en-US" sz="125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U.S. Annual Domestic Retail Meat Demand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206">
                <a:tc>
                  <a:txBody>
                    <a:bodyPr/>
                    <a:lstStyle/>
                    <a:p>
                      <a:pPr algn="l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Young Chicken-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4 Meats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8206">
                <a:tc>
                  <a:txBody>
                    <a:bodyPr/>
                    <a:lstStyle/>
                    <a:p>
                      <a:pPr algn="l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Index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9925">
                <a:tc>
                  <a:txBody>
                    <a:bodyPr/>
                    <a:lstStyle/>
                    <a:p>
                      <a:pPr algn="l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l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Ago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Ago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Ago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Ago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 Ago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-0.7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99.5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108.6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-3.7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112.7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102.1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95.2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106.5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103.7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248206">
                <a:tc>
                  <a:txBody>
                    <a:bodyPr/>
                    <a:lstStyle/>
                    <a:p>
                      <a:pPr algn="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100.8</a:t>
                      </a:r>
                      <a:endParaRPr lang="en-US" sz="12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112.6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-6.1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96.7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107.3</a:t>
                      </a:r>
                      <a:endParaRPr lang="en-US" sz="12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367766" y="6590050"/>
            <a:ext cx="24272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1" dirty="0"/>
              <a:t> Ron Plain, University of </a:t>
            </a:r>
            <a:r>
              <a:rPr lang="en-US" sz="1000" b="1" dirty="0"/>
              <a:t>Missouri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1402" y="685800"/>
            <a:ext cx="4830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U.S. Annual Domestic Retail Meat Demand</a:t>
            </a:r>
          </a:p>
        </p:txBody>
      </p:sp>
    </p:spTree>
    <p:extLst>
      <p:ext uri="{BB962C8B-B14F-4D97-AF65-F5344CB8AC3E}">
        <p14:creationId xmlns:p14="http://schemas.microsoft.com/office/powerpoint/2010/main" val="4020247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10000" y="533400"/>
            <a:ext cx="3657600" cy="838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US – Fresh Meat Sales</a:t>
            </a:r>
          </a:p>
          <a:p>
            <a:pPr algn="ctr" fontAlgn="base">
              <a:spcBef>
                <a:spcPct val="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April 2015</a:t>
            </a:r>
          </a:p>
          <a:p>
            <a:pPr algn="ctr" fontAlgn="base">
              <a:spcBef>
                <a:spcPct val="0"/>
              </a:spcBef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Dollars – Total</a:t>
            </a:r>
            <a:endParaRPr lang="en-US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828800" y="6400800"/>
            <a:ext cx="49530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*Other includes Exotic, Non Meat and Unknown.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Sourced from FreshLook data, categorized by the VMMEAT® System Four Weeks Ending 04/26/15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357998"/>
              </p:ext>
            </p:extLst>
          </p:nvPr>
        </p:nvGraphicFramePr>
        <p:xfrm>
          <a:off x="1828803" y="1539240"/>
          <a:ext cx="8534401" cy="4751070"/>
        </p:xfrm>
        <a:graphic>
          <a:graphicData uri="http://schemas.openxmlformats.org/drawingml/2006/table">
            <a:tbl>
              <a:tblPr/>
              <a:tblGrid>
                <a:gridCol w="1207588"/>
                <a:gridCol w="1532709"/>
                <a:gridCol w="1114696"/>
                <a:gridCol w="1396946"/>
                <a:gridCol w="936954"/>
                <a:gridCol w="1381760"/>
                <a:gridCol w="963748"/>
              </a:tblGrid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 dirty="0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03/30/15-04/26/15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$3,745,481,375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$12,041,933,846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$48,671,130,047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$1,781,419,933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+ 3.9%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$6,021,368,088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$23,880,828,635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$892,058,810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$2,959,060,559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$11,676,704,401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$815,656,674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$2,297,902,048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$9,340,375,880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$173,244,091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+ 0.5%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$539,953,666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$2,815,970,775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$49,126,346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$114,628,943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$386,027,454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+ 9.5%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$5,994,263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- 15.6%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$22,018,096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- 9.1%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$89,881,417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7">
                <a:tc>
                  <a:txBody>
                    <a:bodyPr/>
                    <a:lstStyle/>
                    <a:p>
                      <a:pPr algn="l" fontAlgn="t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Other*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$27,981,258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- 23.9%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$87,002,445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- 24.7%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$481,341,485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+ 7.7%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62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0" y="84201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Pounds - Total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616711"/>
              </p:ext>
            </p:extLst>
          </p:nvPr>
        </p:nvGraphicFramePr>
        <p:xfrm>
          <a:off x="2057402" y="1828796"/>
          <a:ext cx="8381998" cy="4648200"/>
        </p:xfrm>
        <a:graphic>
          <a:graphicData uri="http://schemas.openxmlformats.org/drawingml/2006/table">
            <a:tbl>
              <a:tblPr/>
              <a:tblGrid>
                <a:gridCol w="1186024"/>
                <a:gridCol w="1505339"/>
                <a:gridCol w="1094791"/>
                <a:gridCol w="1265853"/>
                <a:gridCol w="946539"/>
                <a:gridCol w="1436914"/>
                <a:gridCol w="946538"/>
              </a:tblGrid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03/30/15-04/26/15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1,089,178,886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3,400,869,454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14,159,367,976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325,846,289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- 5.5%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1,128,593,717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- 7.0%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4,579,589,836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- 7.8%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371,264,841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1,232,147,402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4,933,538,056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317,561,955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823,869,876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3,098,732,968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- 4.8%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58,823,286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- 6.2%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173,385,432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1,346,612,890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7,255,632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- 8.9%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16,259,386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+ 0.1%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53,812,431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853,486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- 21.9%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3,207,869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- 13.9%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13,407,166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- 0.5%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Other*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7,573,397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- 34.5%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23,405,773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- 38.7%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133,674,629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- 10.4%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192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914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Average Price/Pound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373240"/>
              </p:ext>
            </p:extLst>
          </p:nvPr>
        </p:nvGraphicFramePr>
        <p:xfrm>
          <a:off x="1905003" y="1752600"/>
          <a:ext cx="8305797" cy="4876800"/>
        </p:xfrm>
        <a:graphic>
          <a:graphicData uri="http://schemas.openxmlformats.org/drawingml/2006/table">
            <a:tbl>
              <a:tblPr/>
              <a:tblGrid>
                <a:gridCol w="1254345"/>
                <a:gridCol w="1638559"/>
                <a:gridCol w="937933"/>
                <a:gridCol w="1254345"/>
                <a:gridCol w="937934"/>
                <a:gridCol w="1344748"/>
                <a:gridCol w="937933"/>
              </a:tblGrid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03/30/15-04/26/15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04/26/15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$3.44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+ 3.7%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$3.44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+ 9.6%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99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$5.47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+ 9.9%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$5.34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+ 14.2%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+ 15.7%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+ 3.4%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+ 3.8%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$2.57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- 3.6%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$2.79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$3.01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+ 11.1%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+ 7.1%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$6.77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+ 6.0%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$7.05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$7.02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+ 8.0%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$6.86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+ 5.5%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+ 0.7%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Other*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$3.69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+ 16.2%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$3.72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+ 22.7%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+ 20.2%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729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685803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US – Fresh Meat Feature and Promotion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April 2015</a:t>
            </a: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Feature Outlet Count - Total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183683"/>
              </p:ext>
            </p:extLst>
          </p:nvPr>
        </p:nvGraphicFramePr>
        <p:xfrm>
          <a:off x="1897383" y="1828803"/>
          <a:ext cx="8237219" cy="4191003"/>
        </p:xfrm>
        <a:graphic>
          <a:graphicData uri="http://schemas.openxmlformats.org/drawingml/2006/table">
            <a:tbl>
              <a:tblPr/>
              <a:tblGrid>
                <a:gridCol w="1061461"/>
                <a:gridCol w="1515851"/>
                <a:gridCol w="905149"/>
                <a:gridCol w="1504946"/>
                <a:gridCol w="905148"/>
                <a:gridCol w="1439515"/>
                <a:gridCol w="905149"/>
              </a:tblGrid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3/30/15 - 4/26/15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967,512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3,066,111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12,006,354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-8.1%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361,600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1,201,310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4,416,475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246,837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791,722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3,459,069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29,800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242,380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237,240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751,420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2,713,100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87,625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237,429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1,125,460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14,150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49,870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-41.5%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97380" y="6096003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Class – Fresh meat cuts, ground meat and poultry parts. Excludes ham, bacon, franks, sausage, lunch meats, prepared products and offal. Feature Outlet Count – Total of sample stores with ad. Feature Outlet Share – Outlets with ad as a percent to the total ad outlets. Feature Average Price – Total outlets with ad times the ad price divided by the ad count. Promotion Percent on Sale – Feature sales as a percent to total sales. Promotion Weighted Sale Price – Feature sales divided by feature pounds.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Source by USDA Market News and FreshLook Marketing, categorized by the VMMEAT</a:t>
            </a:r>
            <a:r>
              <a:rPr lang="en-US" sz="800" dirty="0">
                <a:latin typeface="Vrinda"/>
                <a:cs typeface="Vrinda"/>
              </a:rPr>
              <a:t>®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3376787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809688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Feature Outlet Share - Total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21061"/>
              </p:ext>
            </p:extLst>
          </p:nvPr>
        </p:nvGraphicFramePr>
        <p:xfrm>
          <a:off x="2057397" y="1524006"/>
          <a:ext cx="8229602" cy="4952997"/>
        </p:xfrm>
        <a:graphic>
          <a:graphicData uri="http://schemas.openxmlformats.org/drawingml/2006/table">
            <a:tbl>
              <a:tblPr/>
              <a:tblGrid>
                <a:gridCol w="1060479"/>
                <a:gridCol w="1514447"/>
                <a:gridCol w="904313"/>
                <a:gridCol w="1503554"/>
                <a:gridCol w="904312"/>
                <a:gridCol w="1438184"/>
                <a:gridCol w="904313"/>
              </a:tblGrid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3/30/15 - 4/26/15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790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809688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Feature Average Price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334442"/>
              </p:ext>
            </p:extLst>
          </p:nvPr>
        </p:nvGraphicFramePr>
        <p:xfrm>
          <a:off x="2057403" y="1600200"/>
          <a:ext cx="8153403" cy="4756786"/>
        </p:xfrm>
        <a:graphic>
          <a:graphicData uri="http://schemas.openxmlformats.org/drawingml/2006/table">
            <a:tbl>
              <a:tblPr/>
              <a:tblGrid>
                <a:gridCol w="1050659"/>
                <a:gridCol w="1500426"/>
                <a:gridCol w="895940"/>
                <a:gridCol w="1489632"/>
                <a:gridCol w="895939"/>
                <a:gridCol w="1424867"/>
                <a:gridCol w="895940"/>
              </a:tblGrid>
              <a:tr h="28555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3/30/15 - 4/26/15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Change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$4.16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$4.18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9.3%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$4.09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$6.05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$5.98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$5.89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$2.61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$2.63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$2.70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$6.99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$7.27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$2.91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$2.91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$2.88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$2.79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$8.78</a:t>
                      </a:r>
                      <a:endParaRPr kumimoji="0" lang="en-US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$8.58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$8.10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448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809688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Promotion – Percent on Sale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And Weighted Sale Price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533891"/>
              </p:ext>
            </p:extLst>
          </p:nvPr>
        </p:nvGraphicFramePr>
        <p:xfrm>
          <a:off x="2133603" y="1905003"/>
          <a:ext cx="8229601" cy="4724396"/>
        </p:xfrm>
        <a:graphic>
          <a:graphicData uri="http://schemas.openxmlformats.org/drawingml/2006/table">
            <a:tbl>
              <a:tblPr/>
              <a:tblGrid>
                <a:gridCol w="1060479"/>
                <a:gridCol w="1514449"/>
                <a:gridCol w="904313"/>
                <a:gridCol w="1503553"/>
                <a:gridCol w="904312"/>
                <a:gridCol w="1438182"/>
                <a:gridCol w="904313"/>
              </a:tblGrid>
              <a:tr h="30090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WEEKS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090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3/30/15 - 4/26/15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33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4/26/15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MEAT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$3.12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$2.93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66FF"/>
                    </a:solidFill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$5.28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$5.07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$5.00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Chicken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$1.93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$1.95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$1.96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$2.54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$2.71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19.1%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$2.28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27.3%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$1.31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Turkey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$5.67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$6.04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94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Veal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12.4%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$6.56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$6.08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031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295400"/>
            <a:ext cx="8458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Retail Beef Performance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FreshLook Marketing and USDA Market News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April 2015 Highlights can be downloaded at:</a:t>
            </a:r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http://www.beefretail.org/CMDocs/BeefRetail2/Sales%20Data/Sales%20Featuring/4-15-Top-Line-Final.pdf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820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54530" y="822960"/>
            <a:ext cx="8229600" cy="15240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2060"/>
                </a:solidFill>
              </a:rPr>
              <a:t>USDA Chicken Weight Category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004060" y="2590800"/>
            <a:ext cx="8229600" cy="400812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4.25 pounds &amp; under: normally marketed bone-in into fastfood/foodservice sectors; may include Cornish hens.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4.26 pounds to 6.25 pounds: normally marketed into retail grocery sector in tray-pack or bagged forms.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400" b="1" dirty="0"/>
              <a:t>Source: USDA/Agricultural Marketing Service</a:t>
            </a:r>
          </a:p>
        </p:txBody>
      </p:sp>
    </p:spTree>
    <p:extLst>
      <p:ext uri="{BB962C8B-B14F-4D97-AF65-F5344CB8AC3E}">
        <p14:creationId xmlns:p14="http://schemas.microsoft.com/office/powerpoint/2010/main" val="140994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USDA Chicken Weight Category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362200"/>
            <a:ext cx="8229600" cy="4008120"/>
          </a:xfrm>
        </p:spPr>
        <p:txBody>
          <a:bodyPr>
            <a:normAutofit/>
          </a:bodyPr>
          <a:lstStyle/>
          <a:p>
            <a:r>
              <a:rPr lang="en-US" b="1" dirty="0" smtClean="0"/>
              <a:t>6.26 pounds to 7.75 pounds: normally marketed either into retail grocery sector in tray-pack and quick-frozen form or further processed and marketed into various sectors.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7.76 pounds &amp; heavier: normally marketed deboned or as roasters/roasting chickens.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000" b="1" dirty="0"/>
              <a:t>Source: USDA/Agricultural Marketing 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48800" y="609600"/>
            <a:ext cx="1101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Cont’d.</a:t>
            </a:r>
          </a:p>
        </p:txBody>
      </p:sp>
    </p:spTree>
    <p:extLst>
      <p:ext uri="{BB962C8B-B14F-4D97-AF65-F5344CB8AC3E}">
        <p14:creationId xmlns:p14="http://schemas.microsoft.com/office/powerpoint/2010/main" val="85308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181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Young Meat Chicken Slaughtered Under Federal</a:t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Inspection by Liveweight Category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813578"/>
              </p:ext>
            </p:extLst>
          </p:nvPr>
        </p:nvGraphicFramePr>
        <p:xfrm>
          <a:off x="2209800" y="1447800"/>
          <a:ext cx="8153400" cy="512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301"/>
                <a:gridCol w="1257978"/>
                <a:gridCol w="1234244"/>
                <a:gridCol w="1397677"/>
                <a:gridCol w="1371600"/>
                <a:gridCol w="1752600"/>
              </a:tblGrid>
              <a:tr h="7887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4.25 pounds</a:t>
                      </a:r>
                    </a:p>
                    <a:p>
                      <a:pPr algn="ctr"/>
                      <a:r>
                        <a:rPr lang="en-US" dirty="0" smtClean="0"/>
                        <a:t>&amp; under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4.26 to 6.25</a:t>
                      </a:r>
                    </a:p>
                    <a:p>
                      <a:pPr algn="ctr"/>
                      <a:r>
                        <a:rPr lang="en-US" dirty="0" smtClean="0"/>
                        <a:t>pounds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6.26 to 7.75</a:t>
                      </a:r>
                    </a:p>
                    <a:p>
                      <a:pPr algn="ctr"/>
                      <a:r>
                        <a:rPr lang="en-US" dirty="0" smtClean="0"/>
                        <a:t>liveweight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7.76 pounds &amp;</a:t>
                      </a:r>
                    </a:p>
                    <a:p>
                      <a:pPr algn="ctr"/>
                      <a:r>
                        <a:rPr lang="en-US" dirty="0" smtClean="0"/>
                        <a:t>heavier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Total Number</a:t>
                      </a:r>
                    </a:p>
                    <a:p>
                      <a:pPr algn="ctr"/>
                      <a:r>
                        <a:rPr lang="en-US" dirty="0" smtClean="0"/>
                        <a:t>of Chickens</a:t>
                      </a:r>
                      <a:endParaRPr lang="en-US" dirty="0"/>
                    </a:p>
                  </a:txBody>
                  <a:tcPr/>
                </a:tc>
              </a:tr>
              <a:tr h="552116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-------------------------- percent -------------------------       --000--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7,962,523</a:t>
                      </a:r>
                      <a:endParaRPr lang="en-US" dirty="0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7,968,913</a:t>
                      </a:r>
                      <a:endParaRPr lang="en-US" dirty="0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7,874,506</a:t>
                      </a:r>
                      <a:endParaRPr lang="en-US" dirty="0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8,085,700</a:t>
                      </a:r>
                      <a:endParaRPr lang="en-US" dirty="0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8,334,894</a:t>
                      </a:r>
                      <a:endParaRPr lang="en-US" dirty="0"/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8,117,428</a:t>
                      </a:r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8,388,473</a:t>
                      </a:r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8,402,576</a:t>
                      </a:r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8,343,196</a:t>
                      </a:r>
                    </a:p>
                  </a:txBody>
                  <a:tcPr/>
                </a:tc>
              </a:tr>
              <a:tr h="315495">
                <a:tc>
                  <a:txBody>
                    <a:bodyPr/>
                    <a:lstStyle/>
                    <a:p>
                      <a:r>
                        <a:rPr lang="en-US" dirty="0" smtClean="0"/>
                        <a:t>2005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8,351,179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296353" y="3558959"/>
            <a:ext cx="4225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Source: USDA/Agricultural Marketing Service</a:t>
            </a:r>
          </a:p>
        </p:txBody>
      </p:sp>
    </p:spTree>
    <p:extLst>
      <p:ext uri="{BB962C8B-B14F-4D97-AF65-F5344CB8AC3E}">
        <p14:creationId xmlns:p14="http://schemas.microsoft.com/office/powerpoint/2010/main" val="33575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66800"/>
            <a:ext cx="8305800" cy="10088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Share and Change in Number of Chickens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and Weight for Liveweight Categories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367271"/>
              </p:ext>
            </p:extLst>
          </p:nvPr>
        </p:nvGraphicFramePr>
        <p:xfrm>
          <a:off x="2133600" y="2590800"/>
          <a:ext cx="78486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838200"/>
                <a:gridCol w="762000"/>
                <a:gridCol w="838200"/>
                <a:gridCol w="762000"/>
                <a:gridCol w="838200"/>
                <a:gridCol w="762000"/>
                <a:gridCol w="838200"/>
                <a:gridCol w="76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4.25</a:t>
                      </a:r>
                    </a:p>
                    <a:p>
                      <a:pPr algn="ctr"/>
                      <a:r>
                        <a:rPr lang="en-US" sz="1600" dirty="0" smtClean="0"/>
                        <a:t>&amp; under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4.26 to</a:t>
                      </a:r>
                    </a:p>
                    <a:p>
                      <a:pPr algn="ctr"/>
                      <a:r>
                        <a:rPr lang="en-US" sz="1600" dirty="0" smtClean="0"/>
                        <a:t>6.25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6.26 to</a:t>
                      </a:r>
                    </a:p>
                    <a:p>
                      <a:pPr algn="ctr"/>
                      <a:r>
                        <a:rPr lang="en-US" sz="1600" dirty="0" smtClean="0"/>
                        <a:t>7.75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7.76</a:t>
                      </a:r>
                    </a:p>
                    <a:p>
                      <a:pPr algn="ctr"/>
                      <a:r>
                        <a:rPr lang="en-US" sz="1600" dirty="0" smtClean="0"/>
                        <a:t>&amp; heavier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number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weight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number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weight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number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weight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number</a:t>
                      </a:r>
                      <a:endParaRPr lang="en-US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i="1" dirty="0" smtClean="0"/>
                        <a:t>weight</a:t>
                      </a:r>
                      <a:endParaRPr lang="en-US" sz="14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26.4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16.6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34.2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31.3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22.5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19.9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29.6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29.3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20.6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47.9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48.1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6.1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9.6</a:t>
                      </a:r>
                      <a:endParaRPr lang="en-US" sz="1600" dirty="0"/>
                    </a:p>
                  </a:txBody>
                  <a:tcPr/>
                </a:tc>
              </a:tr>
              <a:tr h="289560">
                <a:tc rowSpan="2">
                  <a:txBody>
                    <a:bodyPr/>
                    <a:lstStyle/>
                    <a:p>
                      <a:r>
                        <a:rPr lang="en-US" sz="1600" b="1" dirty="0" smtClean="0"/>
                        <a:t>Change</a:t>
                      </a:r>
                      <a:r>
                        <a:rPr lang="en-US" sz="1600" b="1" baseline="0" dirty="0" smtClean="0"/>
                        <a:t> From</a:t>
                      </a:r>
                    </a:p>
                    <a:p>
                      <a:r>
                        <a:rPr lang="en-US" sz="1600" b="1" baseline="0" dirty="0" smtClean="0"/>
                        <a:t>2005 to 2014</a:t>
                      </a:r>
                      <a:endParaRPr lang="en-US" sz="1600" b="1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en-US" sz="1600" dirty="0" smtClean="0"/>
                        <a:t>---------------------------------- percent</a:t>
                      </a:r>
                      <a:r>
                        <a:rPr lang="en-US" sz="1600" baseline="0" dirty="0" smtClean="0"/>
                        <a:t> ----------------------------------------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289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-29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226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208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85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985556"/>
              </p:ext>
            </p:extLst>
          </p:nvPr>
        </p:nvGraphicFramePr>
        <p:xfrm>
          <a:off x="1804990" y="280990"/>
          <a:ext cx="8582025" cy="629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33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414451"/>
              </p:ext>
            </p:extLst>
          </p:nvPr>
        </p:nvGraphicFramePr>
        <p:xfrm>
          <a:off x="2438403" y="838200"/>
          <a:ext cx="7529513" cy="546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6389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838200"/>
            <a:ext cx="83058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What Factors Could Accelerate/Decelerate Consumption Trend Line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3048000"/>
            <a:ext cx="6934200" cy="31242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Price/Cost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State of U.S. Economy in Future years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Impact of Competing Meats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New Products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 smtClean="0"/>
              <a:t>“Events”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82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35480"/>
            <a:ext cx="8229600" cy="2712720"/>
          </a:xfrm>
        </p:spPr>
        <p:txBody>
          <a:bodyPr>
            <a:normAutofit/>
          </a:bodyPr>
          <a:lstStyle/>
          <a:p>
            <a:r>
              <a:rPr lang="en-US" sz="3600" b="1" dirty="0"/>
              <a:t>Thank You for Your Attention!</a:t>
            </a:r>
          </a:p>
          <a:p>
            <a:endParaRPr lang="en-US" sz="3600" b="1" dirty="0"/>
          </a:p>
          <a:p>
            <a:r>
              <a:rPr lang="en-US" sz="3600" b="1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0593070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1537</TotalTime>
  <Words>2182</Words>
  <Application>Microsoft Office PowerPoint</Application>
  <PresentationFormat>Custom</PresentationFormat>
  <Paragraphs>1077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Flow</vt:lpstr>
      <vt:lpstr>Which Will Come First 100 Pounds of Chicken Consumption or Pigs Fly?</vt:lpstr>
      <vt:lpstr>PowerPoint Presentation</vt:lpstr>
      <vt:lpstr>Consumption = Disappearance  We Eat What We Produce Minus Exports/Plus Imports and Adjustment for Inventory Change</vt:lpstr>
      <vt:lpstr>PowerPoint Presentation</vt:lpstr>
      <vt:lpstr>USDA’s Three Measures of Chicken Consumption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Demand: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USDA Chicken Weight Category</vt:lpstr>
      <vt:lpstr>Young Meat Chicken Slaughtered Under Federal Inspection by Liveweight Category</vt:lpstr>
      <vt:lpstr>Share and Change in Number of Chickens and Weight for Liveweight Categories</vt:lpstr>
      <vt:lpstr>PowerPoint Presentation</vt:lpstr>
      <vt:lpstr>PowerPoint Presentation</vt:lpstr>
      <vt:lpstr>What Factors Could Accelerate/Decelerate Consumption Trend Line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Will Come First 100 Lbs. of Chicken Consumption or Pigs Fly?</dc:title>
  <dc:creator>Debra Newman</dc:creator>
  <cp:lastModifiedBy>Maggie Ernst</cp:lastModifiedBy>
  <cp:revision>108</cp:revision>
  <cp:lastPrinted>2015-06-22T20:29:53Z</cp:lastPrinted>
  <dcterms:created xsi:type="dcterms:W3CDTF">2015-03-16T19:10:31Z</dcterms:created>
  <dcterms:modified xsi:type="dcterms:W3CDTF">2015-07-08T17:27:52Z</dcterms:modified>
</cp:coreProperties>
</file>