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6" r:id="rId2"/>
    <p:sldId id="260" r:id="rId3"/>
    <p:sldId id="279" r:id="rId4"/>
    <p:sldId id="278" r:id="rId5"/>
    <p:sldId id="261" r:id="rId6"/>
    <p:sldId id="270" r:id="rId7"/>
    <p:sldId id="274" r:id="rId8"/>
    <p:sldId id="264" r:id="rId9"/>
    <p:sldId id="282" r:id="rId10"/>
    <p:sldId id="265" r:id="rId11"/>
    <p:sldId id="269" r:id="rId12"/>
    <p:sldId id="271" r:id="rId13"/>
    <p:sldId id="272" r:id="rId14"/>
    <p:sldId id="277" r:id="rId15"/>
    <p:sldId id="273" r:id="rId16"/>
    <p:sldId id="268" r:id="rId17"/>
    <p:sldId id="275" r:id="rId18"/>
    <p:sldId id="276" r:id="rId19"/>
    <p:sldId id="280"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morris" initials="CM" lastIdx="14" clrIdx="0"/>
  <p:cmAuthor id="1" name="Morris, Erin" initials="ME"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82" d="100"/>
          <a:sy n="82" d="100"/>
        </p:scale>
        <p:origin x="-7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44D11E2-A5CF-4657-BBC6-EB37E1409C27}" type="datetimeFigureOut">
              <a:rPr lang="en-US" smtClean="0"/>
              <a:t>6/12/2013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FFDA0F9-87D4-4CE9-8BE2-984CC962E3BB}" type="slidenum">
              <a:rPr lang="en-US" smtClean="0"/>
              <a:t>‹#›</a:t>
            </a:fld>
            <a:endParaRPr lang="en-US" dirty="0"/>
          </a:p>
        </p:txBody>
      </p:sp>
    </p:spTree>
    <p:extLst>
      <p:ext uri="{BB962C8B-B14F-4D97-AF65-F5344CB8AC3E}">
        <p14:creationId xmlns:p14="http://schemas.microsoft.com/office/powerpoint/2010/main" val="20179551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32C640-32E9-49F4-9522-D202277307D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32C640-32E9-49F4-9522-D202277307D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32C640-32E9-49F4-9522-D202277307DC}"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32C640-32E9-49F4-9522-D202277307DC}"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32C640-32E9-49F4-9522-D202277307D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32C640-32E9-49F4-9522-D202277307DC}"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232C640-32E9-49F4-9522-D202277307D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232C640-32E9-49F4-9522-D202277307D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32C640-32E9-49F4-9522-D202277307D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32C640-32E9-49F4-9522-D202277307DC}"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ACED59-1E89-42ED-8ED1-3D52E73D745F}" type="datetimeFigureOut">
              <a:rPr lang="en-US" smtClean="0"/>
              <a:t>6/12/2013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32C640-32E9-49F4-9522-D202277307DC}"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7ACED59-1E89-42ED-8ED1-3D52E73D745F}" type="datetimeFigureOut">
              <a:rPr lang="en-US" smtClean="0"/>
              <a:t>6/12/2013</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232C640-32E9-49F4-9522-D202277307DC}"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COOL@ams.usda.gov" TargetMode="External"/><Relationship Id="rId2" Type="http://schemas.openxmlformats.org/officeDocument/2006/relationships/hyperlink" Target="http://www.ams.usda.gov/COO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Country of Origin Labeling, </a:t>
            </a:r>
            <a:br>
              <a:rPr lang="en-US" dirty="0" smtClean="0"/>
            </a:br>
            <a:r>
              <a:rPr lang="en-US" dirty="0" smtClean="0"/>
              <a:t>Final Rule 2013:</a:t>
            </a:r>
            <a:br>
              <a:rPr lang="en-US" dirty="0" smtClean="0"/>
            </a:br>
            <a:r>
              <a:rPr lang="en-US" dirty="0" smtClean="0"/>
              <a:t>  Labeling Provisions for Muscle</a:t>
            </a:r>
            <a:br>
              <a:rPr lang="en-US" dirty="0" smtClean="0"/>
            </a:br>
            <a:r>
              <a:rPr lang="en-US" dirty="0" smtClean="0"/>
              <a:t>Cut Covered Commodities</a:t>
            </a:r>
            <a:endParaRPr lang="en-US" dirty="0"/>
          </a:p>
        </p:txBody>
      </p:sp>
      <p:sp>
        <p:nvSpPr>
          <p:cNvPr id="3" name="Subtitle 2"/>
          <p:cNvSpPr>
            <a:spLocks noGrp="1"/>
          </p:cNvSpPr>
          <p:nvPr>
            <p:ph type="subTitle" idx="1"/>
          </p:nvPr>
        </p:nvSpPr>
        <p:spPr/>
        <p:txBody>
          <a:bodyPr>
            <a:noAutofit/>
          </a:bodyPr>
          <a:lstStyle/>
          <a:p>
            <a:r>
              <a:rPr lang="en-US" sz="2800" b="1" dirty="0" smtClean="0"/>
              <a:t>National Chicken Council</a:t>
            </a:r>
          </a:p>
          <a:p>
            <a:r>
              <a:rPr lang="en-US" sz="2800" dirty="0" smtClean="0"/>
              <a:t>Webinar</a:t>
            </a:r>
          </a:p>
          <a:p>
            <a:r>
              <a:rPr lang="en-US" sz="2800" dirty="0" smtClean="0"/>
              <a:t>Wednesday, June 12, 2013</a:t>
            </a:r>
          </a:p>
          <a:p>
            <a:r>
              <a:rPr lang="en-US" sz="2800" dirty="0" smtClean="0"/>
              <a:t>2 p.m. EDT</a:t>
            </a:r>
            <a:endParaRPr lang="en-US" sz="2800" dirty="0"/>
          </a:p>
        </p:txBody>
      </p:sp>
    </p:spTree>
    <p:extLst>
      <p:ext uri="{BB962C8B-B14F-4D97-AF65-F5344CB8AC3E}">
        <p14:creationId xmlns:p14="http://schemas.microsoft.com/office/powerpoint/2010/main" val="3766576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Changes from 2009 Final Rule</a:t>
            </a:r>
            <a:endParaRPr lang="en-US" sz="3600" dirty="0"/>
          </a:p>
        </p:txBody>
      </p:sp>
      <p:sp>
        <p:nvSpPr>
          <p:cNvPr id="5" name="Text Placeholder 4"/>
          <p:cNvSpPr>
            <a:spLocks noGrp="1"/>
          </p:cNvSpPr>
          <p:nvPr>
            <p:ph type="body" idx="1"/>
          </p:nvPr>
        </p:nvSpPr>
        <p:spPr>
          <a:xfrm>
            <a:off x="722099" y="1676400"/>
            <a:ext cx="3822192" cy="639762"/>
          </a:xfrm>
        </p:spPr>
        <p:txBody>
          <a:bodyPr/>
          <a:lstStyle/>
          <a:p>
            <a:r>
              <a:rPr lang="en-US" b="1" dirty="0" smtClean="0"/>
              <a:t>2009 Final Rule</a:t>
            </a:r>
            <a:endParaRPr lang="en-US" b="1" dirty="0"/>
          </a:p>
        </p:txBody>
      </p:sp>
      <p:sp>
        <p:nvSpPr>
          <p:cNvPr id="6" name="Content Placeholder 5"/>
          <p:cNvSpPr>
            <a:spLocks noGrp="1"/>
          </p:cNvSpPr>
          <p:nvPr>
            <p:ph sz="half" idx="2"/>
          </p:nvPr>
        </p:nvSpPr>
        <p:spPr>
          <a:xfrm>
            <a:off x="677332" y="2362200"/>
            <a:ext cx="3820055" cy="4114800"/>
          </a:xfrm>
        </p:spPr>
        <p:txBody>
          <a:bodyPr>
            <a:normAutofit/>
          </a:bodyPr>
          <a:lstStyle/>
          <a:p>
            <a:r>
              <a:rPr lang="en-US" dirty="0"/>
              <a:t>Commingling refers to the allowance provided in the 2009 COOL regulations for industry to affix one label to all muscle cuts processed on the same production day, even when the cuts were derived from animals of two or more different origins.</a:t>
            </a:r>
            <a:endParaRPr lang="en-US" dirty="0" smtClean="0"/>
          </a:p>
        </p:txBody>
      </p:sp>
      <p:sp>
        <p:nvSpPr>
          <p:cNvPr id="7" name="Text Placeholder 6"/>
          <p:cNvSpPr>
            <a:spLocks noGrp="1"/>
          </p:cNvSpPr>
          <p:nvPr>
            <p:ph type="body" sz="quarter" idx="3"/>
          </p:nvPr>
        </p:nvSpPr>
        <p:spPr>
          <a:xfrm>
            <a:off x="4572000" y="1676400"/>
            <a:ext cx="3822192" cy="639762"/>
          </a:xfrm>
        </p:spPr>
        <p:txBody>
          <a:bodyPr/>
          <a:lstStyle/>
          <a:p>
            <a:r>
              <a:rPr lang="en-US" b="1" dirty="0" smtClean="0"/>
              <a:t>2013 Final Rule</a:t>
            </a:r>
            <a:endParaRPr lang="en-US" b="1" dirty="0"/>
          </a:p>
        </p:txBody>
      </p:sp>
      <p:sp>
        <p:nvSpPr>
          <p:cNvPr id="8" name="Content Placeholder 7"/>
          <p:cNvSpPr>
            <a:spLocks noGrp="1"/>
          </p:cNvSpPr>
          <p:nvPr>
            <p:ph sz="quarter" idx="4"/>
          </p:nvPr>
        </p:nvSpPr>
        <p:spPr>
          <a:xfrm>
            <a:off x="4645025" y="2362200"/>
            <a:ext cx="3822192" cy="3763963"/>
          </a:xfrm>
        </p:spPr>
        <p:txBody>
          <a:bodyPr/>
          <a:lstStyle/>
          <a:p>
            <a:r>
              <a:rPr lang="en-US" b="1" dirty="0"/>
              <a:t>Rule eliminates the allowance for commingling of muscle cut covered commodities of  different origins</a:t>
            </a:r>
            <a:r>
              <a:rPr lang="en-US" b="1" dirty="0" smtClean="0"/>
              <a:t>.</a:t>
            </a:r>
          </a:p>
          <a:p>
            <a:r>
              <a:rPr lang="en-US" dirty="0" smtClean="0"/>
              <a:t>Removing </a:t>
            </a:r>
            <a:r>
              <a:rPr lang="en-US" dirty="0"/>
              <a:t>the commingling allowance results in labels that provide more specific information as to the place of birth, raising, and slaughter of the animal from which the meat is derived. </a:t>
            </a:r>
          </a:p>
          <a:p>
            <a:endParaRPr lang="en-US" b="1" dirty="0"/>
          </a:p>
        </p:txBody>
      </p:sp>
    </p:spTree>
    <p:extLst>
      <p:ext uri="{BB962C8B-B14F-4D97-AF65-F5344CB8AC3E}">
        <p14:creationId xmlns:p14="http://schemas.microsoft.com/office/powerpoint/2010/main" val="1635465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idx="1"/>
          </p:nvPr>
        </p:nvSpPr>
        <p:spPr>
          <a:xfrm>
            <a:off x="872067" y="1752600"/>
            <a:ext cx="7408333" cy="4373563"/>
          </a:xfrm>
        </p:spPr>
        <p:txBody>
          <a:bodyPr>
            <a:normAutofit/>
          </a:bodyPr>
          <a:lstStyle/>
          <a:p>
            <a:r>
              <a:rPr lang="en-US" dirty="0" smtClean="0"/>
              <a:t>Definitions remain the same:</a:t>
            </a:r>
          </a:p>
          <a:p>
            <a:pPr lvl="1"/>
            <a:r>
              <a:rPr lang="en-US" dirty="0" smtClean="0"/>
              <a:t>Born (Hatched)</a:t>
            </a:r>
          </a:p>
          <a:p>
            <a:pPr lvl="1"/>
            <a:r>
              <a:rPr lang="en-US" dirty="0" smtClean="0"/>
              <a:t>Raised</a:t>
            </a:r>
          </a:p>
          <a:p>
            <a:pPr lvl="1"/>
            <a:r>
              <a:rPr lang="en-US" dirty="0" smtClean="0"/>
              <a:t>Slaughtered (Harvested)</a:t>
            </a:r>
          </a:p>
          <a:p>
            <a:r>
              <a:rPr lang="en-US" dirty="0" smtClean="0"/>
              <a:t>Use of disjunctive terms </a:t>
            </a:r>
            <a:r>
              <a:rPr lang="en-US" dirty="0"/>
              <a:t>and phrases such as “or</a:t>
            </a:r>
            <a:r>
              <a:rPr lang="en-US" dirty="0" smtClean="0"/>
              <a:t>,” “may </a:t>
            </a:r>
            <a:r>
              <a:rPr lang="en-US" dirty="0"/>
              <a:t>contain</a:t>
            </a:r>
            <a:r>
              <a:rPr lang="en-US" dirty="0" smtClean="0"/>
              <a:t>,” and “and/or</a:t>
            </a:r>
            <a:r>
              <a:rPr lang="en-US" dirty="0"/>
              <a:t>” that only convey a list of possible </a:t>
            </a:r>
            <a:r>
              <a:rPr lang="en-US" dirty="0" smtClean="0"/>
              <a:t>origins are still not allowed. </a:t>
            </a:r>
          </a:p>
          <a:p>
            <a:r>
              <a:rPr lang="en-US" dirty="0" smtClean="0"/>
              <a:t>Imported labeling requirements remain the same.</a:t>
            </a:r>
          </a:p>
          <a:p>
            <a:r>
              <a:rPr lang="en-US" dirty="0" smtClean="0"/>
              <a:t>Recordkeeping requirements remain the same.</a:t>
            </a:r>
            <a:endParaRPr lang="en-US" dirty="0"/>
          </a:p>
        </p:txBody>
      </p:sp>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Much of the Rule Remains Unchanged</a:t>
            </a:r>
            <a:endParaRPr lang="en-US" sz="3600" dirty="0"/>
          </a:p>
        </p:txBody>
      </p:sp>
    </p:spTree>
    <p:extLst>
      <p:ext uri="{BB962C8B-B14F-4D97-AF65-F5344CB8AC3E}">
        <p14:creationId xmlns:p14="http://schemas.microsoft.com/office/powerpoint/2010/main" val="1728011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COOL Final Rule 2013: </a:t>
            </a:r>
            <a:br>
              <a:rPr lang="en-US" sz="3200" dirty="0" smtClean="0"/>
            </a:br>
            <a:r>
              <a:rPr lang="en-US" sz="3200" dirty="0" smtClean="0"/>
              <a:t>Listing Order Requirements</a:t>
            </a:r>
            <a:endParaRPr lang="en-US" sz="3200" dirty="0"/>
          </a:p>
        </p:txBody>
      </p:sp>
      <p:sp>
        <p:nvSpPr>
          <p:cNvPr id="5" name="Text Placeholder 4"/>
          <p:cNvSpPr>
            <a:spLocks noGrp="1"/>
          </p:cNvSpPr>
          <p:nvPr>
            <p:ph type="body" idx="1"/>
          </p:nvPr>
        </p:nvSpPr>
        <p:spPr>
          <a:xfrm>
            <a:off x="722099" y="1676400"/>
            <a:ext cx="3822192" cy="639762"/>
          </a:xfrm>
        </p:spPr>
        <p:txBody>
          <a:bodyPr/>
          <a:lstStyle/>
          <a:p>
            <a:r>
              <a:rPr lang="en-US" b="1" dirty="0" smtClean="0"/>
              <a:t>2009 Final Rule</a:t>
            </a:r>
            <a:endParaRPr lang="en-US" b="1" dirty="0"/>
          </a:p>
        </p:txBody>
      </p:sp>
      <p:sp>
        <p:nvSpPr>
          <p:cNvPr id="6" name="Content Placeholder 5"/>
          <p:cNvSpPr>
            <a:spLocks noGrp="1"/>
          </p:cNvSpPr>
          <p:nvPr>
            <p:ph sz="half" idx="2"/>
          </p:nvPr>
        </p:nvSpPr>
        <p:spPr>
          <a:xfrm>
            <a:off x="677332" y="2362200"/>
            <a:ext cx="3820055" cy="3763963"/>
          </a:xfrm>
        </p:spPr>
        <p:txBody>
          <a:bodyPr>
            <a:normAutofit/>
          </a:bodyPr>
          <a:lstStyle/>
          <a:p>
            <a:r>
              <a:rPr lang="en-US" dirty="0" smtClean="0"/>
              <a:t>Labeling </a:t>
            </a:r>
            <a:r>
              <a:rPr lang="en-US" dirty="0"/>
              <a:t>Muscle Cut Covered Commodities of Multiple Countries of Origin that include the United States: </a:t>
            </a:r>
            <a:r>
              <a:rPr lang="en-US" b="1" dirty="0"/>
              <a:t>“Product of the U.S. and Country X</a:t>
            </a:r>
            <a:r>
              <a:rPr lang="en-US" b="1" dirty="0" smtClean="0"/>
              <a:t>.”</a:t>
            </a:r>
          </a:p>
          <a:p>
            <a:endParaRPr lang="en-US" b="1" dirty="0"/>
          </a:p>
          <a:p>
            <a:r>
              <a:rPr lang="en-US" dirty="0"/>
              <a:t>Except if solely imported for immediate slaughter, the countries may be listed in any order.</a:t>
            </a:r>
          </a:p>
        </p:txBody>
      </p:sp>
      <p:sp>
        <p:nvSpPr>
          <p:cNvPr id="7" name="Text Placeholder 6"/>
          <p:cNvSpPr>
            <a:spLocks noGrp="1"/>
          </p:cNvSpPr>
          <p:nvPr>
            <p:ph type="body" sz="quarter" idx="3"/>
          </p:nvPr>
        </p:nvSpPr>
        <p:spPr>
          <a:xfrm>
            <a:off x="4572000" y="1676400"/>
            <a:ext cx="3822192" cy="639762"/>
          </a:xfrm>
        </p:spPr>
        <p:txBody>
          <a:bodyPr/>
          <a:lstStyle/>
          <a:p>
            <a:r>
              <a:rPr lang="en-US" b="1" dirty="0" smtClean="0"/>
              <a:t>2013 Final Rule</a:t>
            </a:r>
            <a:endParaRPr lang="en-US" b="1" dirty="0"/>
          </a:p>
        </p:txBody>
      </p:sp>
      <p:sp>
        <p:nvSpPr>
          <p:cNvPr id="8" name="Content Placeholder 7"/>
          <p:cNvSpPr>
            <a:spLocks noGrp="1"/>
          </p:cNvSpPr>
          <p:nvPr>
            <p:ph sz="quarter" idx="4"/>
          </p:nvPr>
        </p:nvSpPr>
        <p:spPr>
          <a:xfrm>
            <a:off x="4645025" y="2362200"/>
            <a:ext cx="3822192" cy="3763963"/>
          </a:xfrm>
        </p:spPr>
        <p:txBody>
          <a:bodyPr>
            <a:normAutofit/>
          </a:bodyPr>
          <a:lstStyle/>
          <a:p>
            <a:r>
              <a:rPr lang="en-US" b="1" dirty="0" smtClean="0"/>
              <a:t>NOTE:</a:t>
            </a:r>
            <a:r>
              <a:rPr lang="en-US" dirty="0" smtClean="0"/>
              <a:t> The rule does not prescribe the order in which production steps may be listed.</a:t>
            </a:r>
          </a:p>
          <a:p>
            <a:pPr marL="0" indent="0">
              <a:buNone/>
            </a:pPr>
            <a:r>
              <a:rPr lang="en-US" dirty="0" smtClean="0"/>
              <a:t> </a:t>
            </a:r>
          </a:p>
          <a:p>
            <a:r>
              <a:rPr lang="en-US" dirty="0" smtClean="0"/>
              <a:t>e.g., “</a:t>
            </a:r>
            <a:r>
              <a:rPr lang="en-US" b="1" dirty="0" smtClean="0"/>
              <a:t>Raised and Harvested in the U.S.; Hatched in Canada”</a:t>
            </a:r>
          </a:p>
          <a:p>
            <a:pPr marL="0" indent="0">
              <a:buNone/>
            </a:pPr>
            <a:endParaRPr lang="en-US" dirty="0" smtClean="0"/>
          </a:p>
          <a:p>
            <a:r>
              <a:rPr lang="en-US" dirty="0" smtClean="0"/>
              <a:t>Or, </a:t>
            </a:r>
            <a:r>
              <a:rPr lang="en-US" b="1" dirty="0" smtClean="0"/>
              <a:t>“Hatched in Canada, Raised and Harvested in the U.S.”</a:t>
            </a:r>
            <a:endParaRPr lang="en-US" b="1" dirty="0"/>
          </a:p>
        </p:txBody>
      </p:sp>
    </p:spTree>
    <p:extLst>
      <p:ext uri="{BB962C8B-B14F-4D97-AF65-F5344CB8AC3E}">
        <p14:creationId xmlns:p14="http://schemas.microsoft.com/office/powerpoint/2010/main" val="4256075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idx="1"/>
          </p:nvPr>
        </p:nvSpPr>
        <p:spPr>
          <a:xfrm>
            <a:off x="872067" y="2514600"/>
            <a:ext cx="7408333" cy="3611563"/>
          </a:xfrm>
        </p:spPr>
        <p:txBody>
          <a:bodyPr>
            <a:normAutofit/>
          </a:bodyPr>
          <a:lstStyle/>
          <a:p>
            <a:r>
              <a:rPr lang="en-US" sz="2800" dirty="0" smtClean="0"/>
              <a:t>Imported meat </a:t>
            </a:r>
            <a:r>
              <a:rPr lang="en-US" sz="2800" dirty="0"/>
              <a:t>labels will continue to </a:t>
            </a:r>
            <a:r>
              <a:rPr lang="en-US" sz="2800" dirty="0" smtClean="0"/>
              <a:t>follow Customs and Border Protection regulations and read: </a:t>
            </a:r>
          </a:p>
          <a:p>
            <a:pPr marL="0" indent="0">
              <a:buNone/>
            </a:pPr>
            <a:r>
              <a:rPr lang="en-US" sz="2800" b="1" dirty="0"/>
              <a:t>	</a:t>
            </a:r>
            <a:r>
              <a:rPr lang="en-US" sz="2800" b="1" dirty="0" smtClean="0"/>
              <a:t>	“Product </a:t>
            </a:r>
            <a:r>
              <a:rPr lang="en-US" sz="2800" b="1" dirty="0"/>
              <a:t>of [Country X].” </a:t>
            </a:r>
            <a:endParaRPr lang="en-US" sz="2800" b="1" dirty="0" smtClean="0"/>
          </a:p>
        </p:txBody>
      </p:sp>
      <p:sp>
        <p:nvSpPr>
          <p:cNvPr id="3" name="Title 2"/>
          <p:cNvSpPr>
            <a:spLocks noGrp="1"/>
          </p:cNvSpPr>
          <p:nvPr>
            <p:ph type="title"/>
          </p:nvPr>
        </p:nvSpPr>
        <p:spPr>
          <a:xfrm>
            <a:off x="457200" y="338328"/>
            <a:ext cx="8229600" cy="1490472"/>
          </a:xfrm>
        </p:spPr>
        <p:txBody>
          <a:bodyPr>
            <a:noAutofit/>
          </a:bodyPr>
          <a:lstStyle/>
          <a:p>
            <a:r>
              <a:rPr lang="en-US" sz="3200" dirty="0" smtClean="0"/>
              <a:t>COOL Final Rule 2013: </a:t>
            </a:r>
            <a:br>
              <a:rPr lang="en-US" sz="3200" dirty="0" smtClean="0"/>
            </a:br>
            <a:r>
              <a:rPr lang="en-US" sz="3200" dirty="0"/>
              <a:t>Labeling </a:t>
            </a:r>
            <a:r>
              <a:rPr lang="en-US" sz="3200" dirty="0" smtClean="0"/>
              <a:t>Requirements for Imported Meat </a:t>
            </a:r>
            <a:br>
              <a:rPr lang="en-US" sz="3200" dirty="0" smtClean="0"/>
            </a:br>
            <a:r>
              <a:rPr lang="en-US" sz="3200" dirty="0" smtClean="0"/>
              <a:t>Are Unchanged</a:t>
            </a:r>
            <a:endParaRPr lang="en-US" sz="3200" dirty="0"/>
          </a:p>
        </p:txBody>
      </p:sp>
    </p:spTree>
    <p:extLst>
      <p:ext uri="{BB962C8B-B14F-4D97-AF65-F5344CB8AC3E}">
        <p14:creationId xmlns:p14="http://schemas.microsoft.com/office/powerpoint/2010/main" val="2637939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idx="1"/>
          </p:nvPr>
        </p:nvSpPr>
        <p:spPr>
          <a:xfrm>
            <a:off x="867833" y="1981200"/>
            <a:ext cx="7408333" cy="4373563"/>
          </a:xfrm>
        </p:spPr>
        <p:txBody>
          <a:bodyPr>
            <a:normAutofit/>
          </a:bodyPr>
          <a:lstStyle/>
          <a:p>
            <a:r>
              <a:rPr lang="en-US" dirty="0" smtClean="0"/>
              <a:t>A sign stating</a:t>
            </a:r>
            <a:r>
              <a:rPr lang="en-US" dirty="0"/>
              <a:t>, “All of the beef in this case is from livestock born in the United States or Canada, raised in the United States or Canada, and Slaughtered in the United States” would not be acceptable as the case contains different origin </a:t>
            </a:r>
            <a:r>
              <a:rPr lang="en-US" dirty="0" smtClean="0"/>
              <a:t>meat </a:t>
            </a:r>
            <a:r>
              <a:rPr lang="en-US" dirty="0"/>
              <a:t>products. </a:t>
            </a:r>
            <a:r>
              <a:rPr lang="en-US" b="1" dirty="0"/>
              <a:t> </a:t>
            </a:r>
            <a:endParaRPr lang="en-US" b="1" dirty="0" smtClean="0"/>
          </a:p>
          <a:p>
            <a:pPr marL="0" indent="0">
              <a:buNone/>
            </a:pPr>
            <a:endParaRPr lang="en-US" b="1" dirty="0" smtClean="0"/>
          </a:p>
        </p:txBody>
      </p:sp>
      <p:sp>
        <p:nvSpPr>
          <p:cNvPr id="3" name="Title 2"/>
          <p:cNvSpPr>
            <a:spLocks noGrp="1"/>
          </p:cNvSpPr>
          <p:nvPr>
            <p:ph type="title"/>
          </p:nvPr>
        </p:nvSpPr>
        <p:spPr>
          <a:xfrm>
            <a:off x="457200" y="338328"/>
            <a:ext cx="8229600" cy="1414272"/>
          </a:xfrm>
        </p:spPr>
        <p:txBody>
          <a:bodyPr>
            <a:noAutofit/>
          </a:bodyPr>
          <a:lstStyle/>
          <a:p>
            <a:r>
              <a:rPr lang="en-US" sz="3200" dirty="0" smtClean="0"/>
              <a:t>COOL Final Rule 2013: </a:t>
            </a:r>
            <a:br>
              <a:rPr lang="en-US" sz="3200" dirty="0" smtClean="0"/>
            </a:br>
            <a:r>
              <a:rPr lang="en-US" sz="3200" dirty="0" smtClean="0"/>
              <a:t>Non-Specific Labeling Terms Are Still Not Allowed</a:t>
            </a:r>
            <a:endParaRPr lang="en-US" sz="3200" dirty="0"/>
          </a:p>
        </p:txBody>
      </p:sp>
    </p:spTree>
    <p:extLst>
      <p:ext uri="{BB962C8B-B14F-4D97-AF65-F5344CB8AC3E}">
        <p14:creationId xmlns:p14="http://schemas.microsoft.com/office/powerpoint/2010/main" val="213686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idx="1"/>
          </p:nvPr>
        </p:nvSpPr>
        <p:spPr>
          <a:xfrm>
            <a:off x="872067" y="1752600"/>
            <a:ext cx="7408333" cy="4373563"/>
          </a:xfrm>
        </p:spPr>
        <p:txBody>
          <a:bodyPr>
            <a:normAutofit/>
          </a:bodyPr>
          <a:lstStyle/>
          <a:p>
            <a:r>
              <a:rPr lang="en-US" dirty="0" smtClean="0"/>
              <a:t>Suppliers of </a:t>
            </a:r>
            <a:r>
              <a:rPr lang="en-US" dirty="0"/>
              <a:t>a covered commodity to a retailer, whether directly or indirectly, must make available information to the buyer about the country(ies) of origin of the covered commodity.  </a:t>
            </a:r>
            <a:endParaRPr lang="en-US" dirty="0" smtClean="0"/>
          </a:p>
          <a:p>
            <a:r>
              <a:rPr lang="en-US" dirty="0" smtClean="0"/>
              <a:t>This </a:t>
            </a:r>
            <a:r>
              <a:rPr lang="en-US" dirty="0"/>
              <a:t>information may be provided either on the product itself, on the master shipping container, or in a document that accompanies the product through retail sale. </a:t>
            </a:r>
            <a:endParaRPr lang="en-US" dirty="0" smtClean="0"/>
          </a:p>
          <a:p>
            <a:r>
              <a:rPr lang="en-US" dirty="0" smtClean="0"/>
              <a:t>The </a:t>
            </a:r>
            <a:r>
              <a:rPr lang="en-US" dirty="0"/>
              <a:t>slaughter </a:t>
            </a:r>
            <a:r>
              <a:rPr lang="en-US" dirty="0" smtClean="0"/>
              <a:t>facility </a:t>
            </a:r>
            <a:r>
              <a:rPr lang="en-US" dirty="0"/>
              <a:t>must possess records that are necessary to substantiate that claim for a period of 1 year from the date of the transaction. </a:t>
            </a:r>
          </a:p>
        </p:txBody>
      </p:sp>
      <p:sp>
        <p:nvSpPr>
          <p:cNvPr id="3" name="Title 2"/>
          <p:cNvSpPr>
            <a:spLocks noGrp="1"/>
          </p:cNvSpPr>
          <p:nvPr>
            <p:ph type="title"/>
          </p:nvPr>
        </p:nvSpPr>
        <p:spPr/>
        <p:txBody>
          <a:bodyPr>
            <a:normAutofit fontScale="90000"/>
          </a:bodyPr>
          <a:lstStyle/>
          <a:p>
            <a:r>
              <a:rPr lang="en-US" sz="3600" dirty="0" smtClean="0"/>
              <a:t>COOL Final Rule 2013: </a:t>
            </a:r>
            <a:br>
              <a:rPr lang="en-US" sz="3600" dirty="0" smtClean="0"/>
            </a:br>
            <a:r>
              <a:rPr lang="en-US" sz="3600" dirty="0" smtClean="0"/>
              <a:t>Recordkeeping Requirements Are Unchanged</a:t>
            </a:r>
            <a:endParaRPr lang="en-US" sz="3600" dirty="0"/>
          </a:p>
        </p:txBody>
      </p:sp>
    </p:spTree>
    <p:extLst>
      <p:ext uri="{BB962C8B-B14F-4D97-AF65-F5344CB8AC3E}">
        <p14:creationId xmlns:p14="http://schemas.microsoft.com/office/powerpoint/2010/main" val="2488315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Other Labeling Considerations</a:t>
            </a:r>
            <a:endParaRPr lang="en-US" sz="3600" dirty="0"/>
          </a:p>
        </p:txBody>
      </p:sp>
      <p:sp>
        <p:nvSpPr>
          <p:cNvPr id="8" name="Content Placeholder 7"/>
          <p:cNvSpPr>
            <a:spLocks noGrp="1"/>
          </p:cNvSpPr>
          <p:nvPr>
            <p:ph sz="quarter" idx="4"/>
          </p:nvPr>
        </p:nvSpPr>
        <p:spPr>
          <a:xfrm>
            <a:off x="838200" y="1981200"/>
            <a:ext cx="7391400" cy="3763963"/>
          </a:xfrm>
        </p:spPr>
        <p:txBody>
          <a:bodyPr>
            <a:noAutofit/>
          </a:bodyPr>
          <a:lstStyle/>
          <a:p>
            <a:r>
              <a:rPr lang="en-US" sz="2400" b="1" dirty="0" smtClean="0"/>
              <a:t>Abbreviations </a:t>
            </a:r>
            <a:r>
              <a:rPr lang="en-US" sz="2400" b="1" dirty="0"/>
              <a:t>for </a:t>
            </a:r>
            <a:r>
              <a:rPr lang="en-US" sz="2400" b="1" dirty="0" smtClean="0"/>
              <a:t>the production </a:t>
            </a:r>
            <a:r>
              <a:rPr lang="en-US" sz="2400" b="1" dirty="0"/>
              <a:t>steps </a:t>
            </a:r>
            <a:r>
              <a:rPr lang="en-US" sz="2400" dirty="0"/>
              <a:t>are permitted as long as the information can </a:t>
            </a:r>
            <a:r>
              <a:rPr lang="en-US" sz="2400" dirty="0" smtClean="0"/>
              <a:t>be clearly </a:t>
            </a:r>
            <a:r>
              <a:rPr lang="en-US" sz="2400" dirty="0"/>
              <a:t>understood by consumers. </a:t>
            </a:r>
            <a:endParaRPr lang="en-US" sz="2400" dirty="0" smtClean="0"/>
          </a:p>
          <a:p>
            <a:r>
              <a:rPr lang="en-US" sz="2400" dirty="0" smtClean="0"/>
              <a:t>For </a:t>
            </a:r>
            <a:r>
              <a:rPr lang="en-US" sz="2400" dirty="0"/>
              <a:t>example, consumers </a:t>
            </a:r>
            <a:r>
              <a:rPr lang="en-US" sz="2400" dirty="0" smtClean="0"/>
              <a:t>would likely understand:</a:t>
            </a:r>
          </a:p>
          <a:p>
            <a:pPr lvl="1"/>
            <a:r>
              <a:rPr lang="en-US" sz="2400" dirty="0" smtClean="0"/>
              <a:t>“</a:t>
            </a:r>
            <a:r>
              <a:rPr lang="en-US" sz="2400" dirty="0"/>
              <a:t>brn” as meaning “born”; </a:t>
            </a:r>
            <a:endParaRPr lang="en-US" sz="2400" dirty="0" smtClean="0"/>
          </a:p>
          <a:p>
            <a:pPr lvl="1"/>
            <a:r>
              <a:rPr lang="en-US" sz="2400" dirty="0" smtClean="0"/>
              <a:t>“</a:t>
            </a:r>
            <a:r>
              <a:rPr lang="en-US" sz="2400" dirty="0"/>
              <a:t>htchd” as </a:t>
            </a:r>
            <a:r>
              <a:rPr lang="en-US" sz="2400" dirty="0" smtClean="0"/>
              <a:t>meaning “</a:t>
            </a:r>
            <a:r>
              <a:rPr lang="en-US" sz="2400" dirty="0"/>
              <a:t>hatched”; </a:t>
            </a:r>
            <a:endParaRPr lang="en-US" sz="2400" dirty="0" smtClean="0"/>
          </a:p>
          <a:p>
            <a:pPr lvl="1"/>
            <a:r>
              <a:rPr lang="en-US" sz="2400" dirty="0" smtClean="0"/>
              <a:t>“</a:t>
            </a:r>
            <a:r>
              <a:rPr lang="en-US" sz="2400" dirty="0"/>
              <a:t>raisd” as meaning “raised”; </a:t>
            </a:r>
            <a:endParaRPr lang="en-US" sz="2400" dirty="0" smtClean="0"/>
          </a:p>
          <a:p>
            <a:pPr lvl="1"/>
            <a:r>
              <a:rPr lang="en-US" sz="2400" dirty="0" smtClean="0"/>
              <a:t>“</a:t>
            </a:r>
            <a:r>
              <a:rPr lang="en-US" sz="2400" dirty="0"/>
              <a:t>slghtrd” as </a:t>
            </a:r>
            <a:r>
              <a:rPr lang="en-US" sz="2400" dirty="0" smtClean="0"/>
              <a:t>meaning “</a:t>
            </a:r>
            <a:r>
              <a:rPr lang="en-US" sz="2400" dirty="0"/>
              <a:t>slaughtered” or </a:t>
            </a:r>
            <a:endParaRPr lang="en-US" sz="2400" dirty="0" smtClean="0"/>
          </a:p>
          <a:p>
            <a:pPr lvl="1"/>
            <a:r>
              <a:rPr lang="en-US" sz="2400" dirty="0" smtClean="0"/>
              <a:t>“</a:t>
            </a:r>
            <a:r>
              <a:rPr lang="en-US" sz="2400" dirty="0"/>
              <a:t>hrvstd” as meaning “</a:t>
            </a:r>
            <a:r>
              <a:rPr lang="en-US" sz="2400" dirty="0" smtClean="0"/>
              <a:t>harvested.”</a:t>
            </a:r>
            <a:endParaRPr lang="en-US" sz="2400" b="1" dirty="0" smtClean="0"/>
          </a:p>
        </p:txBody>
      </p:sp>
    </p:spTree>
    <p:extLst>
      <p:ext uri="{BB962C8B-B14F-4D97-AF65-F5344CB8AC3E}">
        <p14:creationId xmlns:p14="http://schemas.microsoft.com/office/powerpoint/2010/main" val="3897918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Other Labeling Considerations</a:t>
            </a:r>
            <a:endParaRPr lang="en-US" sz="3600" dirty="0"/>
          </a:p>
        </p:txBody>
      </p:sp>
      <p:sp>
        <p:nvSpPr>
          <p:cNvPr id="8" name="Content Placeholder 7"/>
          <p:cNvSpPr>
            <a:spLocks noGrp="1"/>
          </p:cNvSpPr>
          <p:nvPr>
            <p:ph sz="quarter" idx="4"/>
          </p:nvPr>
        </p:nvSpPr>
        <p:spPr>
          <a:xfrm>
            <a:off x="838200" y="1981200"/>
            <a:ext cx="7391400" cy="3763963"/>
          </a:xfrm>
        </p:spPr>
        <p:txBody>
          <a:bodyPr>
            <a:noAutofit/>
          </a:bodyPr>
          <a:lstStyle/>
          <a:p>
            <a:r>
              <a:rPr lang="en-US" sz="2400" b="1" dirty="0" smtClean="0"/>
              <a:t>Signage:</a:t>
            </a:r>
            <a:r>
              <a:rPr lang="en-US" sz="2400" dirty="0" smtClean="0"/>
              <a:t> A </a:t>
            </a:r>
            <a:r>
              <a:rPr lang="en-US" sz="2400" dirty="0"/>
              <a:t>sign </a:t>
            </a:r>
            <a:r>
              <a:rPr lang="en-US" sz="2400" dirty="0" smtClean="0"/>
              <a:t>at retail point of purchase can </a:t>
            </a:r>
            <a:r>
              <a:rPr lang="en-US" sz="2400" dirty="0"/>
              <a:t>be used in lieu of individual package labeling as long as the sign is clear as to the specific origin of the products available for sale.  </a:t>
            </a:r>
            <a:endParaRPr lang="en-US" sz="2400" dirty="0" smtClean="0"/>
          </a:p>
          <a:p>
            <a:r>
              <a:rPr lang="en-US" sz="2400" dirty="0" smtClean="0"/>
              <a:t>In </a:t>
            </a:r>
            <a:r>
              <a:rPr lang="en-US" sz="2400" dirty="0"/>
              <a:t>practice this would </a:t>
            </a:r>
            <a:r>
              <a:rPr lang="en-US" sz="2400" dirty="0" smtClean="0"/>
              <a:t>mean </a:t>
            </a:r>
            <a:r>
              <a:rPr lang="en-US" sz="2400" dirty="0"/>
              <a:t>that all of the meat is of the same origin.  </a:t>
            </a:r>
            <a:endParaRPr lang="en-US" sz="2400" dirty="0" smtClean="0"/>
          </a:p>
          <a:p>
            <a:r>
              <a:rPr lang="en-US" sz="2400" dirty="0" smtClean="0"/>
              <a:t>For </a:t>
            </a:r>
            <a:r>
              <a:rPr lang="en-US" sz="2400" dirty="0"/>
              <a:t>example, a sign saying, “All of the chicken for sale in this case are from chickens hatched, raised and harvested in the United States” is acceptable. </a:t>
            </a:r>
            <a:endParaRPr lang="en-US" sz="2400" dirty="0" smtClean="0"/>
          </a:p>
        </p:txBody>
      </p:sp>
    </p:spTree>
    <p:extLst>
      <p:ext uri="{BB962C8B-B14F-4D97-AF65-F5344CB8AC3E}">
        <p14:creationId xmlns:p14="http://schemas.microsoft.com/office/powerpoint/2010/main" val="4242076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COOL Final Rule 2013: </a:t>
            </a:r>
            <a:br>
              <a:rPr lang="en-US" sz="3200" dirty="0" smtClean="0"/>
            </a:br>
            <a:r>
              <a:rPr lang="en-US" sz="3200" dirty="0" smtClean="0"/>
              <a:t>Other Recordkeeping Considerations</a:t>
            </a:r>
            <a:endParaRPr lang="en-US" sz="3200" dirty="0"/>
          </a:p>
        </p:txBody>
      </p:sp>
      <p:sp>
        <p:nvSpPr>
          <p:cNvPr id="8" name="Content Placeholder 7"/>
          <p:cNvSpPr>
            <a:spLocks noGrp="1"/>
          </p:cNvSpPr>
          <p:nvPr>
            <p:ph sz="quarter" idx="4"/>
          </p:nvPr>
        </p:nvSpPr>
        <p:spPr>
          <a:xfrm>
            <a:off x="838200" y="1981200"/>
            <a:ext cx="7391400" cy="3763963"/>
          </a:xfrm>
        </p:spPr>
        <p:txBody>
          <a:bodyPr>
            <a:noAutofit/>
          </a:bodyPr>
          <a:lstStyle/>
          <a:p>
            <a:pPr lvl="0"/>
            <a:r>
              <a:rPr lang="en-US" sz="2400" b="1" dirty="0" smtClean="0"/>
              <a:t>Supporting Documentation: </a:t>
            </a:r>
            <a:r>
              <a:rPr lang="en-US" sz="2400" b="1" dirty="0"/>
              <a:t> </a:t>
            </a:r>
            <a:r>
              <a:rPr lang="en-US" sz="2400" b="1" dirty="0" smtClean="0"/>
              <a:t>No change in documentation required to verify U.S. origin claims.  </a:t>
            </a:r>
            <a:r>
              <a:rPr lang="en-US" sz="2400" dirty="0" smtClean="0"/>
              <a:t>“Product </a:t>
            </a:r>
            <a:r>
              <a:rPr lang="en-US" sz="2400" dirty="0"/>
              <a:t>of </a:t>
            </a:r>
            <a:r>
              <a:rPr lang="en-US" sz="2400" dirty="0" smtClean="0"/>
              <a:t>USA” </a:t>
            </a:r>
            <a:r>
              <a:rPr lang="en-US" sz="2400" dirty="0"/>
              <a:t>on the </a:t>
            </a:r>
            <a:r>
              <a:rPr lang="en-US" sz="2400" dirty="0" smtClean="0"/>
              <a:t>supporting documents (Bills of Lading, invoices) is </a:t>
            </a:r>
            <a:r>
              <a:rPr lang="en-US" sz="2400" dirty="0"/>
              <a:t>sufficient to convey the origin </a:t>
            </a:r>
            <a:r>
              <a:rPr lang="en-US" sz="2400" dirty="0" smtClean="0"/>
              <a:t>information from suppliers to retailers.</a:t>
            </a:r>
          </a:p>
          <a:p>
            <a:pPr lvl="0"/>
            <a:r>
              <a:rPr lang="en-US" sz="2400" dirty="0" smtClean="0"/>
              <a:t>Retailers may use a sign to convey the more specific production step information (“hatched, raised, and slaughtered in the U.S.”)</a:t>
            </a:r>
            <a:endParaRPr lang="en-US" sz="2400" dirty="0"/>
          </a:p>
          <a:p>
            <a:endParaRPr lang="en-US" sz="2400" dirty="0" smtClean="0"/>
          </a:p>
        </p:txBody>
      </p:sp>
    </p:spTree>
    <p:extLst>
      <p:ext uri="{BB962C8B-B14F-4D97-AF65-F5344CB8AC3E}">
        <p14:creationId xmlns:p14="http://schemas.microsoft.com/office/powerpoint/2010/main" val="3854217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marL="0" indent="0" algn="ctr">
              <a:buNone/>
            </a:pPr>
            <a:r>
              <a:rPr lang="en-US" sz="6000" dirty="0" smtClean="0"/>
              <a:t>Questions</a:t>
            </a:r>
          </a:p>
          <a:p>
            <a:pPr marL="0" indent="0" algn="ctr">
              <a:buNone/>
            </a:pPr>
            <a:r>
              <a:rPr lang="en-US" sz="6000" dirty="0"/>
              <a:t>?</a:t>
            </a:r>
          </a:p>
        </p:txBody>
      </p:sp>
      <p:sp>
        <p:nvSpPr>
          <p:cNvPr id="7" name="Title 6"/>
          <p:cNvSpPr>
            <a:spLocks noGrp="1"/>
          </p:cNvSpPr>
          <p:nvPr>
            <p:ph type="title"/>
          </p:nvPr>
        </p:nvSpPr>
        <p:spPr/>
        <p:txBody>
          <a:bodyPr/>
          <a:lstStyle/>
          <a:p>
            <a:r>
              <a:rPr lang="en-US" dirty="0"/>
              <a:t>COOL Final Rule </a:t>
            </a:r>
            <a:r>
              <a:rPr lang="en-US" dirty="0" smtClean="0"/>
              <a:t>2013</a:t>
            </a:r>
            <a:endParaRPr lang="en-US" dirty="0"/>
          </a:p>
        </p:txBody>
      </p:sp>
    </p:spTree>
    <p:extLst>
      <p:ext uri="{BB962C8B-B14F-4D97-AF65-F5344CB8AC3E}">
        <p14:creationId xmlns:p14="http://schemas.microsoft.com/office/powerpoint/2010/main" val="3351519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981200"/>
            <a:ext cx="7408333" cy="4144963"/>
          </a:xfrm>
        </p:spPr>
        <p:txBody>
          <a:bodyPr>
            <a:normAutofit/>
          </a:bodyPr>
          <a:lstStyle/>
          <a:p>
            <a:r>
              <a:rPr lang="en-US" dirty="0" smtClean="0"/>
              <a:t>Origin </a:t>
            </a:r>
            <a:r>
              <a:rPr lang="en-US" dirty="0"/>
              <a:t>designations </a:t>
            </a:r>
            <a:r>
              <a:rPr lang="en-US" dirty="0" smtClean="0"/>
              <a:t>are </a:t>
            </a:r>
            <a:r>
              <a:rPr lang="en-US" dirty="0"/>
              <a:t>required to </a:t>
            </a:r>
            <a:r>
              <a:rPr lang="en-US" b="1" dirty="0"/>
              <a:t>specify the </a:t>
            </a:r>
            <a:r>
              <a:rPr lang="en-US" b="1" dirty="0" smtClean="0"/>
              <a:t>country in which production </a:t>
            </a:r>
            <a:r>
              <a:rPr lang="en-US" b="1" dirty="0"/>
              <a:t>steps </a:t>
            </a:r>
            <a:r>
              <a:rPr lang="en-US" b="1" dirty="0" smtClean="0"/>
              <a:t>of birth</a:t>
            </a:r>
            <a:r>
              <a:rPr lang="en-US" b="1" dirty="0"/>
              <a:t>, raising, and slaughter </a:t>
            </a:r>
            <a:r>
              <a:rPr lang="en-US" dirty="0"/>
              <a:t>of the animal from which the </a:t>
            </a:r>
            <a:r>
              <a:rPr lang="en-US" dirty="0" smtClean="0"/>
              <a:t>meat is </a:t>
            </a:r>
            <a:r>
              <a:rPr lang="en-US" dirty="0"/>
              <a:t>derived </a:t>
            </a:r>
            <a:r>
              <a:rPr lang="en-US" dirty="0" smtClean="0"/>
              <a:t>took place.</a:t>
            </a:r>
          </a:p>
          <a:p>
            <a:r>
              <a:rPr lang="en-US" b="1" dirty="0" smtClean="0"/>
              <a:t>Eliminates </a:t>
            </a:r>
            <a:r>
              <a:rPr lang="en-US" b="1" dirty="0"/>
              <a:t>the </a:t>
            </a:r>
            <a:r>
              <a:rPr lang="en-US" b="1" dirty="0" smtClean="0"/>
              <a:t>allowance for </a:t>
            </a:r>
            <a:r>
              <a:rPr lang="en-US" b="1" dirty="0"/>
              <a:t>commingling </a:t>
            </a:r>
            <a:r>
              <a:rPr lang="en-US" dirty="0"/>
              <a:t>of muscle cut covered </a:t>
            </a:r>
            <a:r>
              <a:rPr lang="en-US" dirty="0" smtClean="0"/>
              <a:t>commodities </a:t>
            </a:r>
            <a:r>
              <a:rPr lang="en-US" dirty="0"/>
              <a:t>of </a:t>
            </a:r>
            <a:r>
              <a:rPr lang="en-US" dirty="0" smtClean="0"/>
              <a:t>different origins.</a:t>
            </a:r>
          </a:p>
          <a:p>
            <a:r>
              <a:rPr lang="en-US" b="1" dirty="0"/>
              <a:t>Amends the definition for “retailer” </a:t>
            </a:r>
            <a:r>
              <a:rPr lang="en-US" dirty="0"/>
              <a:t>to include any person subject to be licensed as a retailer under the Perishable Agricultural Commodities Act (PACA).</a:t>
            </a:r>
          </a:p>
          <a:p>
            <a:endParaRPr lang="en-US" dirty="0" smtClean="0"/>
          </a:p>
        </p:txBody>
      </p:sp>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Summary </a:t>
            </a:r>
            <a:r>
              <a:rPr lang="en-US" sz="3600" dirty="0"/>
              <a:t>of Major </a:t>
            </a:r>
            <a:r>
              <a:rPr lang="en-US" sz="3600" dirty="0" smtClean="0"/>
              <a:t>Provisions</a:t>
            </a:r>
            <a:endParaRPr lang="en-US" sz="3600" dirty="0"/>
          </a:p>
        </p:txBody>
      </p:sp>
    </p:spTree>
    <p:extLst>
      <p:ext uri="{BB962C8B-B14F-4D97-AF65-F5344CB8AC3E}">
        <p14:creationId xmlns:p14="http://schemas.microsoft.com/office/powerpoint/2010/main" val="2729038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438400"/>
            <a:ext cx="7408333" cy="4038600"/>
          </a:xfrm>
        </p:spPr>
        <p:txBody>
          <a:bodyPr>
            <a:normAutofit/>
          </a:bodyPr>
          <a:lstStyle/>
          <a:p>
            <a:r>
              <a:rPr lang="en-US" b="1" dirty="0" smtClean="0"/>
              <a:t>The </a:t>
            </a:r>
            <a:r>
              <a:rPr lang="en-US" b="1" dirty="0"/>
              <a:t>effective date of this regulation is May 23, 2013</a:t>
            </a:r>
            <a:r>
              <a:rPr lang="en-US" dirty="0"/>
              <a:t>, and the rule is mandatory as of that date. </a:t>
            </a:r>
            <a:endParaRPr lang="en-US" dirty="0" smtClean="0"/>
          </a:p>
          <a:p>
            <a:endParaRPr lang="en-US" dirty="0" smtClean="0"/>
          </a:p>
          <a:p>
            <a:r>
              <a:rPr lang="en-US" dirty="0" smtClean="0"/>
              <a:t>During </a:t>
            </a:r>
            <a:r>
              <a:rPr lang="en-US" dirty="0"/>
              <a:t>the </a:t>
            </a:r>
            <a:r>
              <a:rPr lang="en-US" b="1" dirty="0" smtClean="0"/>
              <a:t>six-month</a:t>
            </a:r>
            <a:r>
              <a:rPr lang="en-US" dirty="0" smtClean="0"/>
              <a:t> </a:t>
            </a:r>
            <a:r>
              <a:rPr lang="en-US" dirty="0"/>
              <a:t>period following the effective date of the regulation, AMS will conduct an </a:t>
            </a:r>
            <a:r>
              <a:rPr lang="en-US" b="1" dirty="0"/>
              <a:t>industry education and outreach program</a:t>
            </a:r>
            <a:r>
              <a:rPr lang="en-US" dirty="0"/>
              <a:t> concerning the provisions and requirements of this </a:t>
            </a:r>
            <a:r>
              <a:rPr lang="en-US" dirty="0" smtClean="0"/>
              <a:t>rule.</a:t>
            </a:r>
            <a:endParaRPr lang="en-US" dirty="0"/>
          </a:p>
          <a:p>
            <a:endParaRPr lang="en-US" dirty="0"/>
          </a:p>
        </p:txBody>
      </p:sp>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Implementation</a:t>
            </a:r>
            <a:endParaRPr lang="en-US" sz="3600" dirty="0"/>
          </a:p>
        </p:txBody>
      </p:sp>
    </p:spTree>
    <p:extLst>
      <p:ext uri="{BB962C8B-B14F-4D97-AF65-F5344CB8AC3E}">
        <p14:creationId xmlns:p14="http://schemas.microsoft.com/office/powerpoint/2010/main" val="2776598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981200"/>
            <a:ext cx="7408333" cy="4144963"/>
          </a:xfrm>
        </p:spPr>
        <p:txBody>
          <a:bodyPr>
            <a:normAutofit/>
          </a:bodyPr>
          <a:lstStyle/>
          <a:p>
            <a:r>
              <a:rPr lang="en-US" dirty="0"/>
              <a:t>The education and outreach period means that AMS staff will work to do everything that we can during the next six months to help educate the industry on the new requirements.  </a:t>
            </a:r>
            <a:endParaRPr lang="en-US" dirty="0" smtClean="0"/>
          </a:p>
          <a:p>
            <a:pPr lvl="1"/>
            <a:r>
              <a:rPr lang="en-US" dirty="0" smtClean="0"/>
              <a:t>Webinars hosted by industry associations such as this one.</a:t>
            </a:r>
          </a:p>
          <a:p>
            <a:pPr lvl="1"/>
            <a:r>
              <a:rPr lang="en-US" dirty="0"/>
              <a:t>Guidance documents on </a:t>
            </a:r>
            <a:r>
              <a:rPr lang="en-US" dirty="0" smtClean="0"/>
              <a:t>the COOL Website: </a:t>
            </a:r>
            <a:r>
              <a:rPr lang="en-US" dirty="0" smtClean="0">
                <a:hlinkClick r:id="rId2"/>
              </a:rPr>
              <a:t>http://www.ams.usda.gov/COOL</a:t>
            </a:r>
            <a:endParaRPr lang="en-US" dirty="0" smtClean="0"/>
          </a:p>
          <a:p>
            <a:pPr lvl="1"/>
            <a:r>
              <a:rPr lang="en-US" dirty="0" smtClean="0"/>
              <a:t>Specific questions may be sent by email to: </a:t>
            </a:r>
            <a:r>
              <a:rPr lang="en-US" dirty="0" smtClean="0">
                <a:hlinkClick r:id="rId3"/>
              </a:rPr>
              <a:t>COOL@ams.usda.gov</a:t>
            </a:r>
            <a:endParaRPr lang="en-US" dirty="0" smtClean="0"/>
          </a:p>
          <a:p>
            <a:pPr lvl="1"/>
            <a:endParaRPr lang="en-US" dirty="0"/>
          </a:p>
          <a:p>
            <a:endParaRPr lang="en-US" dirty="0"/>
          </a:p>
        </p:txBody>
      </p:sp>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Implementation</a:t>
            </a:r>
            <a:endParaRPr lang="en-US" sz="3600" dirty="0"/>
          </a:p>
        </p:txBody>
      </p:sp>
    </p:spTree>
    <p:extLst>
      <p:ext uri="{BB962C8B-B14F-4D97-AF65-F5344CB8AC3E}">
        <p14:creationId xmlns:p14="http://schemas.microsoft.com/office/powerpoint/2010/main" val="4018669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600200"/>
            <a:ext cx="7361766" cy="4800600"/>
          </a:xfrm>
        </p:spPr>
        <p:txBody>
          <a:bodyPr>
            <a:normAutofit/>
          </a:bodyPr>
          <a:lstStyle/>
          <a:p>
            <a:pPr marL="0" indent="0">
              <a:buNone/>
            </a:pPr>
            <a:r>
              <a:rPr lang="en-US" b="1" dirty="0" smtClean="0"/>
              <a:t>Transition Period Questions</a:t>
            </a:r>
            <a:endParaRPr lang="en-US" dirty="0" smtClean="0"/>
          </a:p>
          <a:p>
            <a:pPr marL="0" indent="0">
              <a:buNone/>
            </a:pPr>
            <a:r>
              <a:rPr lang="en-US" dirty="0"/>
              <a:t>  </a:t>
            </a:r>
            <a:endParaRPr lang="en-US" dirty="0" smtClean="0"/>
          </a:p>
          <a:p>
            <a:r>
              <a:rPr lang="en-US" dirty="0" smtClean="0"/>
              <a:t>We need to provide </a:t>
            </a:r>
            <a:r>
              <a:rPr lang="en-US" dirty="0"/>
              <a:t>further guidance to both the industry and our State reviewers on transitional issues.  </a:t>
            </a:r>
            <a:endParaRPr lang="en-US" dirty="0" smtClean="0"/>
          </a:p>
          <a:p>
            <a:r>
              <a:rPr lang="en-US" dirty="0" smtClean="0"/>
              <a:t>More </a:t>
            </a:r>
            <a:r>
              <a:rPr lang="en-US" dirty="0"/>
              <a:t>information with regards to </a:t>
            </a:r>
            <a:r>
              <a:rPr lang="en-US" dirty="0" smtClean="0"/>
              <a:t>enforcement transition </a:t>
            </a:r>
            <a:r>
              <a:rPr lang="en-US" dirty="0"/>
              <a:t>will be forthcoming.  </a:t>
            </a:r>
          </a:p>
        </p:txBody>
      </p:sp>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Implementation</a:t>
            </a:r>
            <a:endParaRPr lang="en-US" sz="3600" dirty="0"/>
          </a:p>
        </p:txBody>
      </p:sp>
    </p:spTree>
    <p:extLst>
      <p:ext uri="{BB962C8B-B14F-4D97-AF65-F5344CB8AC3E}">
        <p14:creationId xmlns:p14="http://schemas.microsoft.com/office/powerpoint/2010/main" val="1475124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600200"/>
            <a:ext cx="7408333" cy="4525963"/>
          </a:xfrm>
        </p:spPr>
        <p:txBody>
          <a:bodyPr>
            <a:normAutofit lnSpcReduction="10000"/>
          </a:bodyPr>
          <a:lstStyle/>
          <a:p>
            <a:pPr marL="0" indent="0">
              <a:buNone/>
            </a:pPr>
            <a:r>
              <a:rPr lang="en-US" b="1" dirty="0" smtClean="0"/>
              <a:t>Transition Period Questions</a:t>
            </a:r>
          </a:p>
          <a:p>
            <a:pPr marL="0" indent="0">
              <a:buNone/>
            </a:pPr>
            <a:endParaRPr lang="en-US" b="1" dirty="0" smtClean="0"/>
          </a:p>
          <a:p>
            <a:r>
              <a:rPr lang="en-US" dirty="0"/>
              <a:t>T</a:t>
            </a:r>
            <a:r>
              <a:rPr lang="en-US" dirty="0" smtClean="0"/>
              <a:t>he </a:t>
            </a:r>
            <a:r>
              <a:rPr lang="en-US" dirty="0"/>
              <a:t>rule’s requirements do not apply to muscle cut covered commodities produced or packaged before the effective date of the rule </a:t>
            </a:r>
            <a:r>
              <a:rPr lang="en-US" dirty="0" smtClean="0"/>
              <a:t>(May 23, 2013).</a:t>
            </a:r>
          </a:p>
          <a:p>
            <a:r>
              <a:rPr lang="en-US" dirty="0" smtClean="0"/>
              <a:t>This </a:t>
            </a:r>
            <a:r>
              <a:rPr lang="en-US" dirty="0"/>
              <a:t>will allow existing stock to clear the chain of </a:t>
            </a:r>
            <a:r>
              <a:rPr lang="en-US" dirty="0" smtClean="0"/>
              <a:t>commerce.</a:t>
            </a:r>
          </a:p>
          <a:p>
            <a:r>
              <a:rPr lang="en-US" dirty="0"/>
              <a:t>After the 6 month education period, retailers may continue to use existing inventories of older labels until these inventories are exhausted as long </a:t>
            </a:r>
            <a:r>
              <a:rPr lang="en-US" dirty="0" smtClean="0"/>
              <a:t>as retailers </a:t>
            </a:r>
            <a:r>
              <a:rPr lang="en-US" dirty="0"/>
              <a:t>provide the more specific information via other means (e.g., signage).</a:t>
            </a:r>
          </a:p>
          <a:p>
            <a:endParaRPr lang="en-US" dirty="0"/>
          </a:p>
          <a:p>
            <a:endParaRPr lang="en-US" dirty="0" smtClean="0"/>
          </a:p>
          <a:p>
            <a:endParaRPr lang="en-US" dirty="0"/>
          </a:p>
          <a:p>
            <a:endParaRPr lang="en-US" dirty="0"/>
          </a:p>
        </p:txBody>
      </p:sp>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Implementation</a:t>
            </a:r>
            <a:endParaRPr lang="en-US" sz="3600" dirty="0"/>
          </a:p>
        </p:txBody>
      </p:sp>
    </p:spTree>
    <p:extLst>
      <p:ext uri="{BB962C8B-B14F-4D97-AF65-F5344CB8AC3E}">
        <p14:creationId xmlns:p14="http://schemas.microsoft.com/office/powerpoint/2010/main" val="210098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Changes from 2009 Final Rule</a:t>
            </a:r>
            <a:endParaRPr lang="en-US" sz="3600" dirty="0"/>
          </a:p>
        </p:txBody>
      </p:sp>
      <p:sp>
        <p:nvSpPr>
          <p:cNvPr id="5" name="Text Placeholder 4"/>
          <p:cNvSpPr>
            <a:spLocks noGrp="1"/>
          </p:cNvSpPr>
          <p:nvPr>
            <p:ph type="body" idx="1"/>
          </p:nvPr>
        </p:nvSpPr>
        <p:spPr>
          <a:xfrm>
            <a:off x="722099" y="1676400"/>
            <a:ext cx="3822192" cy="639762"/>
          </a:xfrm>
        </p:spPr>
        <p:txBody>
          <a:bodyPr/>
          <a:lstStyle/>
          <a:p>
            <a:r>
              <a:rPr lang="en-US" b="1" dirty="0" smtClean="0"/>
              <a:t>2009 Final Rule</a:t>
            </a:r>
            <a:endParaRPr lang="en-US" b="1" dirty="0"/>
          </a:p>
        </p:txBody>
      </p:sp>
      <p:sp>
        <p:nvSpPr>
          <p:cNvPr id="6" name="Content Placeholder 5"/>
          <p:cNvSpPr>
            <a:spLocks noGrp="1"/>
          </p:cNvSpPr>
          <p:nvPr>
            <p:ph sz="half" idx="2"/>
          </p:nvPr>
        </p:nvSpPr>
        <p:spPr>
          <a:xfrm>
            <a:off x="677332" y="2362200"/>
            <a:ext cx="3820055" cy="3763963"/>
          </a:xfrm>
        </p:spPr>
        <p:txBody>
          <a:bodyPr>
            <a:normAutofit/>
          </a:bodyPr>
          <a:lstStyle/>
          <a:p>
            <a:pPr marL="0" indent="0">
              <a:buNone/>
            </a:pPr>
            <a:r>
              <a:rPr lang="en-US" dirty="0" smtClean="0"/>
              <a:t>Prescribed categorical labeling requirements for:</a:t>
            </a:r>
          </a:p>
          <a:p>
            <a:r>
              <a:rPr lang="en-US" dirty="0" smtClean="0"/>
              <a:t>Muscle cut covered commodities of </a:t>
            </a:r>
            <a:r>
              <a:rPr lang="en-US" dirty="0"/>
              <a:t>U</a:t>
            </a:r>
            <a:r>
              <a:rPr lang="en-US" dirty="0" smtClean="0"/>
              <a:t>nited States origin.</a:t>
            </a:r>
          </a:p>
          <a:p>
            <a:pPr marL="0" indent="0">
              <a:buNone/>
            </a:pPr>
            <a:endParaRPr lang="en-US" dirty="0" smtClean="0"/>
          </a:p>
          <a:p>
            <a:r>
              <a:rPr lang="en-US" dirty="0" smtClean="0"/>
              <a:t>Muscle cut covered commodities of multiple countries of origin that include the </a:t>
            </a:r>
            <a:r>
              <a:rPr lang="en-US" dirty="0"/>
              <a:t>United </a:t>
            </a:r>
            <a:r>
              <a:rPr lang="en-US" dirty="0" smtClean="0"/>
              <a:t>States.</a:t>
            </a:r>
            <a:endParaRPr lang="en-US" dirty="0"/>
          </a:p>
        </p:txBody>
      </p:sp>
      <p:sp>
        <p:nvSpPr>
          <p:cNvPr id="7" name="Text Placeholder 6"/>
          <p:cNvSpPr>
            <a:spLocks noGrp="1"/>
          </p:cNvSpPr>
          <p:nvPr>
            <p:ph type="body" sz="quarter" idx="3"/>
          </p:nvPr>
        </p:nvSpPr>
        <p:spPr>
          <a:xfrm>
            <a:off x="4572000" y="1676400"/>
            <a:ext cx="3822192" cy="639762"/>
          </a:xfrm>
        </p:spPr>
        <p:txBody>
          <a:bodyPr/>
          <a:lstStyle/>
          <a:p>
            <a:r>
              <a:rPr lang="en-US" b="1" dirty="0" smtClean="0"/>
              <a:t>2013 Final Rule</a:t>
            </a:r>
            <a:endParaRPr lang="en-US" b="1" dirty="0"/>
          </a:p>
        </p:txBody>
      </p:sp>
      <p:sp>
        <p:nvSpPr>
          <p:cNvPr id="8" name="Content Placeholder 7"/>
          <p:cNvSpPr>
            <a:spLocks noGrp="1"/>
          </p:cNvSpPr>
          <p:nvPr>
            <p:ph sz="quarter" idx="4"/>
          </p:nvPr>
        </p:nvSpPr>
        <p:spPr>
          <a:xfrm>
            <a:off x="4645025" y="2362200"/>
            <a:ext cx="3822192" cy="3763963"/>
          </a:xfrm>
        </p:spPr>
        <p:txBody>
          <a:bodyPr>
            <a:normAutofit/>
          </a:bodyPr>
          <a:lstStyle/>
          <a:p>
            <a:r>
              <a:rPr lang="en-US" dirty="0" smtClean="0"/>
              <a:t>Muscle cut covered commodities derived from animals slaughtered in the United States are required to </a:t>
            </a:r>
            <a:r>
              <a:rPr lang="en-US" b="1" dirty="0" smtClean="0"/>
              <a:t>specify the country in which production steps of birth, raising, and slaughter </a:t>
            </a:r>
            <a:r>
              <a:rPr lang="en-US" dirty="0" smtClean="0"/>
              <a:t>of the animal from which the meat is derived took place.</a:t>
            </a:r>
          </a:p>
        </p:txBody>
      </p:sp>
    </p:spTree>
    <p:extLst>
      <p:ext uri="{BB962C8B-B14F-4D97-AF65-F5344CB8AC3E}">
        <p14:creationId xmlns:p14="http://schemas.microsoft.com/office/powerpoint/2010/main" val="2236898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Changes from 2009 Final Rule</a:t>
            </a:r>
            <a:endParaRPr lang="en-US" sz="3600" dirty="0"/>
          </a:p>
        </p:txBody>
      </p:sp>
      <p:sp>
        <p:nvSpPr>
          <p:cNvPr id="5" name="Text Placeholder 4"/>
          <p:cNvSpPr>
            <a:spLocks noGrp="1"/>
          </p:cNvSpPr>
          <p:nvPr>
            <p:ph type="body" idx="1"/>
          </p:nvPr>
        </p:nvSpPr>
        <p:spPr>
          <a:xfrm>
            <a:off x="722099" y="1676400"/>
            <a:ext cx="3822192" cy="639762"/>
          </a:xfrm>
        </p:spPr>
        <p:txBody>
          <a:bodyPr/>
          <a:lstStyle/>
          <a:p>
            <a:r>
              <a:rPr lang="en-US" b="1" dirty="0" smtClean="0"/>
              <a:t>2009 Final Rule</a:t>
            </a:r>
            <a:endParaRPr lang="en-US" b="1" dirty="0"/>
          </a:p>
        </p:txBody>
      </p:sp>
      <p:sp>
        <p:nvSpPr>
          <p:cNvPr id="6" name="Content Placeholder 5"/>
          <p:cNvSpPr>
            <a:spLocks noGrp="1"/>
          </p:cNvSpPr>
          <p:nvPr>
            <p:ph sz="half" idx="2"/>
          </p:nvPr>
        </p:nvSpPr>
        <p:spPr>
          <a:xfrm>
            <a:off x="677332" y="2362200"/>
            <a:ext cx="3820055" cy="3763963"/>
          </a:xfrm>
        </p:spPr>
        <p:txBody>
          <a:bodyPr>
            <a:normAutofit/>
          </a:bodyPr>
          <a:lstStyle/>
          <a:p>
            <a:r>
              <a:rPr lang="en-US" dirty="0"/>
              <a:t>Labeling Covered Commodities of United States Origin: </a:t>
            </a:r>
            <a:r>
              <a:rPr lang="en-US" b="1" dirty="0"/>
              <a:t>“Product of the U.S.”</a:t>
            </a:r>
          </a:p>
          <a:p>
            <a:pPr marL="0" indent="0">
              <a:buNone/>
            </a:pPr>
            <a:endParaRPr lang="en-US" dirty="0"/>
          </a:p>
        </p:txBody>
      </p:sp>
      <p:sp>
        <p:nvSpPr>
          <p:cNvPr id="7" name="Text Placeholder 6"/>
          <p:cNvSpPr>
            <a:spLocks noGrp="1"/>
          </p:cNvSpPr>
          <p:nvPr>
            <p:ph type="body" sz="quarter" idx="3"/>
          </p:nvPr>
        </p:nvSpPr>
        <p:spPr>
          <a:xfrm>
            <a:off x="4572000" y="1676400"/>
            <a:ext cx="3822192" cy="639762"/>
          </a:xfrm>
        </p:spPr>
        <p:txBody>
          <a:bodyPr/>
          <a:lstStyle/>
          <a:p>
            <a:r>
              <a:rPr lang="en-US" b="1" dirty="0" smtClean="0"/>
              <a:t>2013 Final Rule</a:t>
            </a:r>
            <a:endParaRPr lang="en-US" b="1" dirty="0"/>
          </a:p>
        </p:txBody>
      </p:sp>
      <p:sp>
        <p:nvSpPr>
          <p:cNvPr id="8" name="Content Placeholder 7"/>
          <p:cNvSpPr>
            <a:spLocks noGrp="1"/>
          </p:cNvSpPr>
          <p:nvPr>
            <p:ph sz="quarter" idx="4"/>
          </p:nvPr>
        </p:nvSpPr>
        <p:spPr>
          <a:xfrm>
            <a:off x="4645025" y="2362200"/>
            <a:ext cx="3822192" cy="3763963"/>
          </a:xfrm>
        </p:spPr>
        <p:txBody>
          <a:bodyPr>
            <a:normAutofit/>
          </a:bodyPr>
          <a:lstStyle/>
          <a:p>
            <a:r>
              <a:rPr lang="en-US" dirty="0"/>
              <a:t>The United States country of origin designation for muscle cut covered commodities shall include all of the production </a:t>
            </a:r>
            <a:r>
              <a:rPr lang="en-US" dirty="0" smtClean="0"/>
              <a:t>steps.</a:t>
            </a:r>
            <a:endParaRPr lang="en-US" dirty="0"/>
          </a:p>
          <a:p>
            <a:pPr marL="0" indent="0">
              <a:buNone/>
            </a:pPr>
            <a:endParaRPr lang="en-US" dirty="0" smtClean="0"/>
          </a:p>
          <a:p>
            <a:r>
              <a:rPr lang="en-US" b="1" dirty="0"/>
              <a:t>“Born (Hatched), raised and slaughtered (harvested) in the U.S.”</a:t>
            </a:r>
          </a:p>
        </p:txBody>
      </p:sp>
    </p:spTree>
    <p:extLst>
      <p:ext uri="{BB962C8B-B14F-4D97-AF65-F5344CB8AC3E}">
        <p14:creationId xmlns:p14="http://schemas.microsoft.com/office/powerpoint/2010/main" val="3431098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t>COOL Final Rule 2013: </a:t>
            </a:r>
            <a:br>
              <a:rPr lang="en-US" sz="3600" dirty="0" smtClean="0"/>
            </a:br>
            <a:r>
              <a:rPr lang="en-US" sz="3600" dirty="0" smtClean="0"/>
              <a:t>Changes from 2009 Final Rule</a:t>
            </a:r>
            <a:endParaRPr lang="en-US" sz="3600" dirty="0"/>
          </a:p>
        </p:txBody>
      </p:sp>
      <p:sp>
        <p:nvSpPr>
          <p:cNvPr id="5" name="Text Placeholder 4"/>
          <p:cNvSpPr>
            <a:spLocks noGrp="1"/>
          </p:cNvSpPr>
          <p:nvPr>
            <p:ph type="body" idx="1"/>
          </p:nvPr>
        </p:nvSpPr>
        <p:spPr>
          <a:xfrm>
            <a:off x="722099" y="1676400"/>
            <a:ext cx="3822192" cy="639762"/>
          </a:xfrm>
        </p:spPr>
        <p:txBody>
          <a:bodyPr/>
          <a:lstStyle/>
          <a:p>
            <a:r>
              <a:rPr lang="en-US" b="1" dirty="0" smtClean="0"/>
              <a:t>2009 Final Rule</a:t>
            </a:r>
            <a:endParaRPr lang="en-US" b="1" dirty="0"/>
          </a:p>
        </p:txBody>
      </p:sp>
      <p:sp>
        <p:nvSpPr>
          <p:cNvPr id="6" name="Content Placeholder 5"/>
          <p:cNvSpPr>
            <a:spLocks noGrp="1"/>
          </p:cNvSpPr>
          <p:nvPr>
            <p:ph sz="half" idx="2"/>
          </p:nvPr>
        </p:nvSpPr>
        <p:spPr>
          <a:xfrm>
            <a:off x="677332" y="2362200"/>
            <a:ext cx="3820055" cy="3763963"/>
          </a:xfrm>
        </p:spPr>
        <p:txBody>
          <a:bodyPr>
            <a:normAutofit/>
          </a:bodyPr>
          <a:lstStyle/>
          <a:p>
            <a:r>
              <a:rPr lang="en-US" dirty="0" smtClean="0"/>
              <a:t>Labeling </a:t>
            </a:r>
            <a:r>
              <a:rPr lang="en-US" dirty="0"/>
              <a:t>Muscle Cut Covered Commodities of Multiple Countries of Origin that include the United States: </a:t>
            </a:r>
            <a:r>
              <a:rPr lang="en-US" b="1" dirty="0"/>
              <a:t>“Product of the U.S. and Country </a:t>
            </a:r>
            <a:r>
              <a:rPr lang="en-US" b="1" dirty="0" smtClean="0"/>
              <a:t>X” or “Product of Country X and the U.S.”</a:t>
            </a:r>
            <a:endParaRPr lang="en-US" b="1" dirty="0"/>
          </a:p>
          <a:p>
            <a:endParaRPr lang="en-US" dirty="0"/>
          </a:p>
        </p:txBody>
      </p:sp>
      <p:sp>
        <p:nvSpPr>
          <p:cNvPr id="7" name="Text Placeholder 6"/>
          <p:cNvSpPr>
            <a:spLocks noGrp="1"/>
          </p:cNvSpPr>
          <p:nvPr>
            <p:ph type="body" sz="quarter" idx="3"/>
          </p:nvPr>
        </p:nvSpPr>
        <p:spPr>
          <a:xfrm>
            <a:off x="4572000" y="1676400"/>
            <a:ext cx="3822192" cy="639762"/>
          </a:xfrm>
        </p:spPr>
        <p:txBody>
          <a:bodyPr/>
          <a:lstStyle/>
          <a:p>
            <a:r>
              <a:rPr lang="en-US" b="1" dirty="0" smtClean="0"/>
              <a:t>2013 Final Rule</a:t>
            </a:r>
            <a:endParaRPr lang="en-US" b="1" dirty="0"/>
          </a:p>
        </p:txBody>
      </p:sp>
      <p:sp>
        <p:nvSpPr>
          <p:cNvPr id="8" name="Content Placeholder 7"/>
          <p:cNvSpPr>
            <a:spLocks noGrp="1"/>
          </p:cNvSpPr>
          <p:nvPr>
            <p:ph sz="quarter" idx="4"/>
          </p:nvPr>
        </p:nvSpPr>
        <p:spPr>
          <a:xfrm>
            <a:off x="4645025" y="2362200"/>
            <a:ext cx="3822192" cy="3763963"/>
          </a:xfrm>
        </p:spPr>
        <p:txBody>
          <a:bodyPr>
            <a:normAutofit/>
          </a:bodyPr>
          <a:lstStyle/>
          <a:p>
            <a:r>
              <a:rPr lang="en-US" dirty="0" smtClean="0"/>
              <a:t>Muscle </a:t>
            </a:r>
            <a:r>
              <a:rPr lang="en-US" dirty="0"/>
              <a:t>cut covered commodities shall </a:t>
            </a:r>
            <a:r>
              <a:rPr lang="en-US" dirty="0" smtClean="0"/>
              <a:t>be labeled </a:t>
            </a:r>
            <a:r>
              <a:rPr lang="en-US" dirty="0"/>
              <a:t>to specifically identify the production steps </a:t>
            </a:r>
            <a:r>
              <a:rPr lang="en-US" dirty="0" smtClean="0"/>
              <a:t>occurring in </a:t>
            </a:r>
            <a:r>
              <a:rPr lang="en-US" dirty="0"/>
              <a:t>each </a:t>
            </a:r>
            <a:r>
              <a:rPr lang="en-US" dirty="0" smtClean="0"/>
              <a:t>country.  For example:</a:t>
            </a:r>
          </a:p>
          <a:p>
            <a:r>
              <a:rPr lang="en-US" b="1" dirty="0" smtClean="0"/>
              <a:t>“Born </a:t>
            </a:r>
            <a:r>
              <a:rPr lang="en-US" b="1" dirty="0"/>
              <a:t>and Raised in Country X</a:t>
            </a:r>
            <a:r>
              <a:rPr lang="en-US" b="1" dirty="0" smtClean="0"/>
              <a:t>, Harvested </a:t>
            </a:r>
            <a:r>
              <a:rPr lang="en-US" b="1" dirty="0"/>
              <a:t>in the </a:t>
            </a:r>
            <a:r>
              <a:rPr lang="en-US" b="1" dirty="0" smtClean="0"/>
              <a:t>U.S.”</a:t>
            </a:r>
          </a:p>
          <a:p>
            <a:r>
              <a:rPr lang="en-US" b="1" dirty="0"/>
              <a:t>“Born </a:t>
            </a:r>
            <a:r>
              <a:rPr lang="en-US" b="1" dirty="0" smtClean="0"/>
              <a:t>in </a:t>
            </a:r>
            <a:r>
              <a:rPr lang="en-US" b="1" dirty="0"/>
              <a:t>Country X, </a:t>
            </a:r>
            <a:r>
              <a:rPr lang="en-US" b="1" dirty="0" smtClean="0"/>
              <a:t>Raised and Harvested </a:t>
            </a:r>
            <a:r>
              <a:rPr lang="en-US" b="1" dirty="0"/>
              <a:t>in the U.S.”</a:t>
            </a:r>
          </a:p>
          <a:p>
            <a:endParaRPr lang="en-US" b="1" dirty="0" smtClean="0"/>
          </a:p>
          <a:p>
            <a:endParaRPr lang="en-US" dirty="0" smtClean="0"/>
          </a:p>
        </p:txBody>
      </p:sp>
    </p:spTree>
    <p:extLst>
      <p:ext uri="{BB962C8B-B14F-4D97-AF65-F5344CB8AC3E}">
        <p14:creationId xmlns:p14="http://schemas.microsoft.com/office/powerpoint/2010/main" val="35230147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6470</TotalTime>
  <Words>1147</Words>
  <Application>Microsoft Office PowerPoint</Application>
  <PresentationFormat>On-screen Show (4:3)</PresentationFormat>
  <Paragraphs>105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Waveform</vt:lpstr>
      <vt:lpstr>Country of Origin Labeling,  Final Rule 2013:   Labeling Provisions for Muscle Cut Covered Commodities</vt:lpstr>
      <vt:lpstr>COOL Final Rule 2013:  Summary of Major Provisions</vt:lpstr>
      <vt:lpstr>COOL Final Rule 2013:  Implementation</vt:lpstr>
      <vt:lpstr>COOL Final Rule 2013:  Implementation</vt:lpstr>
      <vt:lpstr>COOL Final Rule 2013:  Implementation</vt:lpstr>
      <vt:lpstr>COOL Final Rule 2013:  Implementation</vt:lpstr>
      <vt:lpstr>COOL Final Rule 2013:  Changes from 2009 Final Rule</vt:lpstr>
      <vt:lpstr>COOL Final Rule 2013:  Changes from 2009 Final Rule</vt:lpstr>
      <vt:lpstr>COOL Final Rule 2013:  Changes from 2009 Final Rule</vt:lpstr>
      <vt:lpstr>COOL Final Rule 2013:  Changes from 2009 Final Rule</vt:lpstr>
      <vt:lpstr>COOL Final Rule 2013:  Much of the Rule Remains Unchanged</vt:lpstr>
      <vt:lpstr>COOL Final Rule 2013:  Listing Order Requirements</vt:lpstr>
      <vt:lpstr>COOL Final Rule 2013:  Labeling Requirements for Imported Meat  Are Unchanged</vt:lpstr>
      <vt:lpstr>COOL Final Rule 2013:  Non-Specific Labeling Terms Are Still Not Allowed</vt:lpstr>
      <vt:lpstr>COOL Final Rule 2013:  Recordkeeping Requirements Are Unchanged</vt:lpstr>
      <vt:lpstr>COOL Final Rule 2013:  Other Labeling Considerations</vt:lpstr>
      <vt:lpstr>COOL Final Rule 2013:  Other Labeling Considerations</vt:lpstr>
      <vt:lpstr>COOL Final Rule 2013:  Other Recordkeeping Considerations</vt:lpstr>
      <vt:lpstr>COOL Final Rule 2013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Becker, Kenneth - AMS</dc:creator>
  <cp:lastModifiedBy>Tom Super</cp:lastModifiedBy>
  <cp:revision>41</cp:revision>
  <cp:lastPrinted>2013-06-10T21:13:40Z</cp:lastPrinted>
  <dcterms:created xsi:type="dcterms:W3CDTF">2013-06-05T19:56:39Z</dcterms:created>
  <dcterms:modified xsi:type="dcterms:W3CDTF">2013-06-12T19:13:15Z</dcterms:modified>
</cp:coreProperties>
</file>